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7" r:id="rId5"/>
    <p:sldMasterId id="2147483682" r:id="rId6"/>
    <p:sldMasterId id="2147483727" r:id="rId7"/>
    <p:sldMasterId id="2147483737" r:id="rId8"/>
    <p:sldMasterId id="2147483747" r:id="rId9"/>
  </p:sldMasterIdLst>
  <p:notesMasterIdLst>
    <p:notesMasterId r:id="rId28"/>
  </p:notesMasterIdLst>
  <p:sldIdLst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1" r:id="rId18"/>
    <p:sldId id="274" r:id="rId19"/>
    <p:sldId id="282" r:id="rId20"/>
    <p:sldId id="276" r:id="rId21"/>
    <p:sldId id="277" r:id="rId22"/>
    <p:sldId id="283" r:id="rId23"/>
    <p:sldId id="278" r:id="rId24"/>
    <p:sldId id="279" r:id="rId25"/>
    <p:sldId id="284" r:id="rId26"/>
    <p:sldId id="280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766"/>
    <a:srgbClr val="F3C499"/>
    <a:srgbClr val="F0B680"/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4D178-91D8-8647-8D20-14C851F12826}" v="195" dt="2023-03-08T10:07:14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90" autoAdjust="0"/>
    <p:restoredTop sz="94660"/>
  </p:normalViewPr>
  <p:slideViewPr>
    <p:cSldViewPr snapToGrid="0">
      <p:cViewPr varScale="1">
        <p:scale>
          <a:sx n="39" d="100"/>
          <a:sy n="39" d="100"/>
        </p:scale>
        <p:origin x="4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F6284-234A-234F-90BF-DFE09EF906F5}" type="datetimeFigureOut">
              <a:rPr lang="sv-SE" smtClean="0"/>
              <a:t>2023-03-09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A41BB-407C-8E48-9A94-D5BDCF551A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366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41BB-407C-8E48-9A94-D5BDCF551A2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79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41BB-407C-8E48-9A94-D5BDCF551A2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935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41BB-407C-8E48-9A94-D5BDCF551A2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516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476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9877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168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704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8974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893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384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9599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1113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C4C474C-256C-4F69-82DB-E30D2C1C0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1ADA1F9B-CCF0-4D82-A120-69E88C498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462BC7F-2338-4B3A-95AD-A880358D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97776BC-9198-4B58-90BB-4964DF0E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906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E92A6A6-8B0A-4DE1-8142-4259EB45C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952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3744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149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8795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5935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3699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422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5166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0901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5090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1309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5126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0010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15071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1655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9439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924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0619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3709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0598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2056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6451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6054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1976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6694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1860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665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194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72F52CF-ACCF-4081-B692-24F867555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016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2023-03-09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4" r:id="rId2"/>
    <p:sldLayoutId id="2147483685" r:id="rId3"/>
    <p:sldLayoutId id="2147483714" r:id="rId4"/>
    <p:sldLayoutId id="2147483715" r:id="rId5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E89248C0-A8F4-4340-A64C-DEF74DCCB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98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B2614CC-7ACB-4FDF-886D-94F77526C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69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420EEB1-80E0-4243-AAA6-40D671C33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A7BC3E9A-336E-4FA4-891B-A73729A1A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2023-03-09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134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derrubrik 13">
            <a:extLst>
              <a:ext uri="{FF2B5EF4-FFF2-40B4-BE49-F238E27FC236}">
                <a16:creationId xmlns:a16="http://schemas.microsoft.com/office/drawing/2014/main" id="{D159805B-952B-B5E2-E3ED-A4C522E7B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000" y="3267670"/>
            <a:ext cx="6030635" cy="1425600"/>
          </a:xfrm>
        </p:spPr>
        <p:txBody>
          <a:bodyPr/>
          <a:lstStyle/>
          <a:p>
            <a:pPr algn="l"/>
            <a:r>
              <a:rPr lang="sv-SE" sz="3600" b="0" dirty="0"/>
              <a:t>Att driva det regionala utvecklingsuppdraget</a:t>
            </a:r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913FDCCD-B917-E7BF-283A-44E1EC6E8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000" y="2459931"/>
            <a:ext cx="9608400" cy="682200"/>
          </a:xfrm>
        </p:spPr>
        <p:txBody>
          <a:bodyPr/>
          <a:lstStyle/>
          <a:p>
            <a:pPr algn="l"/>
            <a:r>
              <a:rPr lang="sv-SE" dirty="0">
                <a:solidFill>
                  <a:schemeClr val="tx1"/>
                </a:solidFill>
              </a:rPr>
              <a:t>Regionen i rörelse</a:t>
            </a:r>
            <a:endParaRPr lang="sv-SE" dirty="0"/>
          </a:p>
        </p:txBody>
      </p:sp>
      <p:sp>
        <p:nvSpPr>
          <p:cNvPr id="18" name="Bild 16" descr="Anslutningar med hel fyllning">
            <a:extLst>
              <a:ext uri="{FF2B5EF4-FFF2-40B4-BE49-F238E27FC236}">
                <a16:creationId xmlns:a16="http://schemas.microsoft.com/office/drawing/2014/main" id="{F2DC84B0-908E-8D88-E5B7-AC3087795BEA}"/>
              </a:ext>
            </a:extLst>
          </p:cNvPr>
          <p:cNvSpPr/>
          <p:nvPr/>
        </p:nvSpPr>
        <p:spPr>
          <a:xfrm>
            <a:off x="6918119" y="2053866"/>
            <a:ext cx="3208317" cy="2910768"/>
          </a:xfrm>
          <a:custGeom>
            <a:avLst/>
            <a:gdLst>
              <a:gd name="connsiteX0" fmla="*/ 2890558 w 3208317"/>
              <a:gd name="connsiteY0" fmla="*/ 1139641 h 2910768"/>
              <a:gd name="connsiteX1" fmla="*/ 2856772 w 3208317"/>
              <a:gd name="connsiteY1" fmla="*/ 1139641 h 2910768"/>
              <a:gd name="connsiteX2" fmla="*/ 2759169 w 3208317"/>
              <a:gd name="connsiteY2" fmla="*/ 876863 h 2910768"/>
              <a:gd name="connsiteX3" fmla="*/ 2939359 w 3208317"/>
              <a:gd name="connsiteY3" fmla="*/ 238688 h 2910768"/>
              <a:gd name="connsiteX4" fmla="*/ 2301184 w 3208317"/>
              <a:gd name="connsiteY4" fmla="*/ 58497 h 2910768"/>
              <a:gd name="connsiteX5" fmla="*/ 2079700 w 3208317"/>
              <a:gd name="connsiteY5" fmla="*/ 343799 h 2910768"/>
              <a:gd name="connsiteX6" fmla="*/ 1730581 w 3208317"/>
              <a:gd name="connsiteY6" fmla="*/ 306259 h 2910768"/>
              <a:gd name="connsiteX7" fmla="*/ 1385215 w 3208317"/>
              <a:gd name="connsiteY7" fmla="*/ 50989 h 2910768"/>
              <a:gd name="connsiteX8" fmla="*/ 1126191 w 3208317"/>
              <a:gd name="connsiteY8" fmla="*/ 351307 h 2910768"/>
              <a:gd name="connsiteX9" fmla="*/ 1167485 w 3208317"/>
              <a:gd name="connsiteY9" fmla="*/ 505220 h 2910768"/>
              <a:gd name="connsiteX10" fmla="*/ 747040 w 3208317"/>
              <a:gd name="connsiteY10" fmla="*/ 918156 h 2910768"/>
              <a:gd name="connsiteX11" fmla="*/ 469246 w 3208317"/>
              <a:gd name="connsiteY11" fmla="*/ 824307 h 2910768"/>
              <a:gd name="connsiteX12" fmla="*/ 0 w 3208317"/>
              <a:gd name="connsiteY12" fmla="*/ 1293554 h 2910768"/>
              <a:gd name="connsiteX13" fmla="*/ 469246 w 3208317"/>
              <a:gd name="connsiteY13" fmla="*/ 1762800 h 2910768"/>
              <a:gd name="connsiteX14" fmla="*/ 563096 w 3208317"/>
              <a:gd name="connsiteY14" fmla="*/ 2325895 h 2910768"/>
              <a:gd name="connsiteX15" fmla="*/ 405429 w 3208317"/>
              <a:gd name="connsiteY15" fmla="*/ 2727571 h 2910768"/>
              <a:gd name="connsiteX16" fmla="*/ 807104 w 3208317"/>
              <a:gd name="connsiteY16" fmla="*/ 2885237 h 2910768"/>
              <a:gd name="connsiteX17" fmla="*/ 979786 w 3208317"/>
              <a:gd name="connsiteY17" fmla="*/ 2517348 h 2910768"/>
              <a:gd name="connsiteX18" fmla="*/ 1310136 w 3208317"/>
              <a:gd name="connsiteY18" fmla="*/ 2344665 h 2910768"/>
              <a:gd name="connsiteX19" fmla="*/ 2132256 w 3208317"/>
              <a:gd name="connsiteY19" fmla="*/ 2385959 h 2910768"/>
              <a:gd name="connsiteX20" fmla="*/ 2323708 w 3208317"/>
              <a:gd name="connsiteY20" fmla="*/ 1958006 h 2910768"/>
              <a:gd name="connsiteX21" fmla="*/ 2308692 w 3208317"/>
              <a:gd name="connsiteY21" fmla="*/ 1830371 h 2910768"/>
              <a:gd name="connsiteX22" fmla="*/ 2672827 w 3208317"/>
              <a:gd name="connsiteY22" fmla="*/ 1642673 h 2910768"/>
              <a:gd name="connsiteX23" fmla="*/ 3104534 w 3208317"/>
              <a:gd name="connsiteY23" fmla="*/ 1668951 h 2910768"/>
              <a:gd name="connsiteX24" fmla="*/ 3130812 w 3208317"/>
              <a:gd name="connsiteY24" fmla="*/ 1237244 h 2910768"/>
              <a:gd name="connsiteX25" fmla="*/ 2890558 w 3208317"/>
              <a:gd name="connsiteY25" fmla="*/ 1139641 h 2910768"/>
              <a:gd name="connsiteX26" fmla="*/ 2890558 w 3208317"/>
              <a:gd name="connsiteY26" fmla="*/ 1139641 h 2910768"/>
              <a:gd name="connsiteX27" fmla="*/ 2890558 w 3208317"/>
              <a:gd name="connsiteY27" fmla="*/ 1252260 h 2910768"/>
              <a:gd name="connsiteX28" fmla="*/ 2976899 w 3208317"/>
              <a:gd name="connsiteY28" fmla="*/ 1338601 h 2910768"/>
              <a:gd name="connsiteX29" fmla="*/ 2890558 w 3208317"/>
              <a:gd name="connsiteY29" fmla="*/ 1424943 h 2910768"/>
              <a:gd name="connsiteX30" fmla="*/ 2804216 w 3208317"/>
              <a:gd name="connsiteY30" fmla="*/ 1338601 h 2910768"/>
              <a:gd name="connsiteX31" fmla="*/ 2804216 w 3208317"/>
              <a:gd name="connsiteY31" fmla="*/ 1338601 h 2910768"/>
              <a:gd name="connsiteX32" fmla="*/ 2890558 w 3208317"/>
              <a:gd name="connsiteY32" fmla="*/ 1252260 h 2910768"/>
              <a:gd name="connsiteX33" fmla="*/ 2890558 w 3208317"/>
              <a:gd name="connsiteY33" fmla="*/ 1252260 h 2910768"/>
              <a:gd name="connsiteX34" fmla="*/ 2530177 w 3208317"/>
              <a:gd name="connsiteY34" fmla="*/ 182378 h 2910768"/>
              <a:gd name="connsiteX35" fmla="*/ 2661566 w 3208317"/>
              <a:gd name="connsiteY35" fmla="*/ 313767 h 2910768"/>
              <a:gd name="connsiteX36" fmla="*/ 2530177 w 3208317"/>
              <a:gd name="connsiteY36" fmla="*/ 445156 h 2910768"/>
              <a:gd name="connsiteX37" fmla="*/ 2398788 w 3208317"/>
              <a:gd name="connsiteY37" fmla="*/ 313767 h 2910768"/>
              <a:gd name="connsiteX38" fmla="*/ 2398788 w 3208317"/>
              <a:gd name="connsiteY38" fmla="*/ 313767 h 2910768"/>
              <a:gd name="connsiteX39" fmla="*/ 2530177 w 3208317"/>
              <a:gd name="connsiteY39" fmla="*/ 182378 h 2910768"/>
              <a:gd name="connsiteX40" fmla="*/ 2263644 w 3208317"/>
              <a:gd name="connsiteY40" fmla="*/ 610331 h 2910768"/>
              <a:gd name="connsiteX41" fmla="*/ 2289922 w 3208317"/>
              <a:gd name="connsiteY41" fmla="*/ 557775 h 2910768"/>
              <a:gd name="connsiteX42" fmla="*/ 2417557 w 3208317"/>
              <a:gd name="connsiteY42" fmla="*/ 497712 h 2910768"/>
              <a:gd name="connsiteX43" fmla="*/ 2526422 w 3208317"/>
              <a:gd name="connsiteY43" fmla="*/ 482696 h 2910768"/>
              <a:gd name="connsiteX44" fmla="*/ 2635288 w 3208317"/>
              <a:gd name="connsiteY44" fmla="*/ 497712 h 2910768"/>
              <a:gd name="connsiteX45" fmla="*/ 2762923 w 3208317"/>
              <a:gd name="connsiteY45" fmla="*/ 561529 h 2910768"/>
              <a:gd name="connsiteX46" fmla="*/ 2789200 w 3208317"/>
              <a:gd name="connsiteY46" fmla="*/ 614085 h 2910768"/>
              <a:gd name="connsiteX47" fmla="*/ 2789200 w 3208317"/>
              <a:gd name="connsiteY47" fmla="*/ 715442 h 2910768"/>
              <a:gd name="connsiteX48" fmla="*/ 2263644 w 3208317"/>
              <a:gd name="connsiteY48" fmla="*/ 715442 h 2910768"/>
              <a:gd name="connsiteX49" fmla="*/ 2263644 w 3208317"/>
              <a:gd name="connsiteY49" fmla="*/ 610331 h 2910768"/>
              <a:gd name="connsiteX50" fmla="*/ 1426509 w 3208317"/>
              <a:gd name="connsiteY50" fmla="*/ 159854 h 2910768"/>
              <a:gd name="connsiteX51" fmla="*/ 1512850 w 3208317"/>
              <a:gd name="connsiteY51" fmla="*/ 246196 h 2910768"/>
              <a:gd name="connsiteX52" fmla="*/ 1426509 w 3208317"/>
              <a:gd name="connsiteY52" fmla="*/ 332537 h 2910768"/>
              <a:gd name="connsiteX53" fmla="*/ 1340168 w 3208317"/>
              <a:gd name="connsiteY53" fmla="*/ 246196 h 2910768"/>
              <a:gd name="connsiteX54" fmla="*/ 1340168 w 3208317"/>
              <a:gd name="connsiteY54" fmla="*/ 246196 h 2910768"/>
              <a:gd name="connsiteX55" fmla="*/ 1426509 w 3208317"/>
              <a:gd name="connsiteY55" fmla="*/ 159854 h 2910768"/>
              <a:gd name="connsiteX56" fmla="*/ 1426509 w 3208317"/>
              <a:gd name="connsiteY56" fmla="*/ 159854 h 2910768"/>
              <a:gd name="connsiteX57" fmla="*/ 1250072 w 3208317"/>
              <a:gd name="connsiteY57" fmla="*/ 441402 h 2910768"/>
              <a:gd name="connsiteX58" fmla="*/ 1268842 w 3208317"/>
              <a:gd name="connsiteY58" fmla="*/ 407616 h 2910768"/>
              <a:gd name="connsiteX59" fmla="*/ 1355184 w 3208317"/>
              <a:gd name="connsiteY59" fmla="*/ 370077 h 2910768"/>
              <a:gd name="connsiteX60" fmla="*/ 1426509 w 3208317"/>
              <a:gd name="connsiteY60" fmla="*/ 358815 h 2910768"/>
              <a:gd name="connsiteX61" fmla="*/ 1497834 w 3208317"/>
              <a:gd name="connsiteY61" fmla="*/ 370077 h 2910768"/>
              <a:gd name="connsiteX62" fmla="*/ 1580422 w 3208317"/>
              <a:gd name="connsiteY62" fmla="*/ 411370 h 2910768"/>
              <a:gd name="connsiteX63" fmla="*/ 1599192 w 3208317"/>
              <a:gd name="connsiteY63" fmla="*/ 445156 h 2910768"/>
              <a:gd name="connsiteX64" fmla="*/ 1599192 w 3208317"/>
              <a:gd name="connsiteY64" fmla="*/ 512728 h 2910768"/>
              <a:gd name="connsiteX65" fmla="*/ 1253826 w 3208317"/>
              <a:gd name="connsiteY65" fmla="*/ 512728 h 2910768"/>
              <a:gd name="connsiteX66" fmla="*/ 1253826 w 3208317"/>
              <a:gd name="connsiteY66" fmla="*/ 441402 h 2910768"/>
              <a:gd name="connsiteX67" fmla="*/ 461738 w 3208317"/>
              <a:gd name="connsiteY67" fmla="*/ 1008252 h 2910768"/>
              <a:gd name="connsiteX68" fmla="*/ 593127 w 3208317"/>
              <a:gd name="connsiteY68" fmla="*/ 1139641 h 2910768"/>
              <a:gd name="connsiteX69" fmla="*/ 461738 w 3208317"/>
              <a:gd name="connsiteY69" fmla="*/ 1271030 h 2910768"/>
              <a:gd name="connsiteX70" fmla="*/ 330349 w 3208317"/>
              <a:gd name="connsiteY70" fmla="*/ 1139641 h 2910768"/>
              <a:gd name="connsiteX71" fmla="*/ 330349 w 3208317"/>
              <a:gd name="connsiteY71" fmla="*/ 1139641 h 2910768"/>
              <a:gd name="connsiteX72" fmla="*/ 461738 w 3208317"/>
              <a:gd name="connsiteY72" fmla="*/ 1008252 h 2910768"/>
              <a:gd name="connsiteX73" fmla="*/ 461738 w 3208317"/>
              <a:gd name="connsiteY73" fmla="*/ 1008252 h 2910768"/>
              <a:gd name="connsiteX74" fmla="*/ 198960 w 3208317"/>
              <a:gd name="connsiteY74" fmla="*/ 1537562 h 2910768"/>
              <a:gd name="connsiteX75" fmla="*/ 198960 w 3208317"/>
              <a:gd name="connsiteY75" fmla="*/ 1436204 h 2910768"/>
              <a:gd name="connsiteX76" fmla="*/ 225238 w 3208317"/>
              <a:gd name="connsiteY76" fmla="*/ 1383649 h 2910768"/>
              <a:gd name="connsiteX77" fmla="*/ 352873 w 3208317"/>
              <a:gd name="connsiteY77" fmla="*/ 1323585 h 2910768"/>
              <a:gd name="connsiteX78" fmla="*/ 461738 w 3208317"/>
              <a:gd name="connsiteY78" fmla="*/ 1308569 h 2910768"/>
              <a:gd name="connsiteX79" fmla="*/ 570604 w 3208317"/>
              <a:gd name="connsiteY79" fmla="*/ 1323585 h 2910768"/>
              <a:gd name="connsiteX80" fmla="*/ 698239 w 3208317"/>
              <a:gd name="connsiteY80" fmla="*/ 1387403 h 2910768"/>
              <a:gd name="connsiteX81" fmla="*/ 724516 w 3208317"/>
              <a:gd name="connsiteY81" fmla="*/ 1439958 h 2910768"/>
              <a:gd name="connsiteX82" fmla="*/ 724516 w 3208317"/>
              <a:gd name="connsiteY82" fmla="*/ 1541316 h 2910768"/>
              <a:gd name="connsiteX83" fmla="*/ 198960 w 3208317"/>
              <a:gd name="connsiteY83" fmla="*/ 1537562 h 2910768"/>
              <a:gd name="connsiteX84" fmla="*/ 848397 w 3208317"/>
              <a:gd name="connsiteY84" fmla="*/ 2761356 h 2910768"/>
              <a:gd name="connsiteX85" fmla="*/ 499278 w 3208317"/>
              <a:gd name="connsiteY85" fmla="*/ 2761356 h 2910768"/>
              <a:gd name="connsiteX86" fmla="*/ 499278 w 3208317"/>
              <a:gd name="connsiteY86" fmla="*/ 2693785 h 2910768"/>
              <a:gd name="connsiteX87" fmla="*/ 518048 w 3208317"/>
              <a:gd name="connsiteY87" fmla="*/ 2659999 h 2910768"/>
              <a:gd name="connsiteX88" fmla="*/ 604389 w 3208317"/>
              <a:gd name="connsiteY88" fmla="*/ 2618705 h 2910768"/>
              <a:gd name="connsiteX89" fmla="*/ 675715 w 3208317"/>
              <a:gd name="connsiteY89" fmla="*/ 2607443 h 2910768"/>
              <a:gd name="connsiteX90" fmla="*/ 747040 w 3208317"/>
              <a:gd name="connsiteY90" fmla="*/ 2618705 h 2910768"/>
              <a:gd name="connsiteX91" fmla="*/ 829628 w 3208317"/>
              <a:gd name="connsiteY91" fmla="*/ 2659999 h 2910768"/>
              <a:gd name="connsiteX92" fmla="*/ 848397 w 3208317"/>
              <a:gd name="connsiteY92" fmla="*/ 2693785 h 2910768"/>
              <a:gd name="connsiteX93" fmla="*/ 848397 w 3208317"/>
              <a:gd name="connsiteY93" fmla="*/ 2761356 h 2910768"/>
              <a:gd name="connsiteX94" fmla="*/ 585619 w 3208317"/>
              <a:gd name="connsiteY94" fmla="*/ 2498578 h 2910768"/>
              <a:gd name="connsiteX95" fmla="*/ 671961 w 3208317"/>
              <a:gd name="connsiteY95" fmla="*/ 2412237 h 2910768"/>
              <a:gd name="connsiteX96" fmla="*/ 758302 w 3208317"/>
              <a:gd name="connsiteY96" fmla="*/ 2498578 h 2910768"/>
              <a:gd name="connsiteX97" fmla="*/ 671961 w 3208317"/>
              <a:gd name="connsiteY97" fmla="*/ 2584920 h 2910768"/>
              <a:gd name="connsiteX98" fmla="*/ 585619 w 3208317"/>
              <a:gd name="connsiteY98" fmla="*/ 2498578 h 2910768"/>
              <a:gd name="connsiteX99" fmla="*/ 585619 w 3208317"/>
              <a:gd name="connsiteY99" fmla="*/ 2498578 h 2910768"/>
              <a:gd name="connsiteX100" fmla="*/ 885937 w 3208317"/>
              <a:gd name="connsiteY100" fmla="*/ 2393467 h 2910768"/>
              <a:gd name="connsiteX101" fmla="*/ 701993 w 3208317"/>
              <a:gd name="connsiteY101" fmla="*/ 2307126 h 2910768"/>
              <a:gd name="connsiteX102" fmla="*/ 608143 w 3208317"/>
              <a:gd name="connsiteY102" fmla="*/ 1744030 h 2910768"/>
              <a:gd name="connsiteX103" fmla="*/ 833382 w 3208317"/>
              <a:gd name="connsiteY103" fmla="*/ 1582609 h 2910768"/>
              <a:gd name="connsiteX104" fmla="*/ 1182501 w 3208317"/>
              <a:gd name="connsiteY104" fmla="*/ 1766554 h 2910768"/>
              <a:gd name="connsiteX105" fmla="*/ 1212533 w 3208317"/>
              <a:gd name="connsiteY105" fmla="*/ 2228292 h 2910768"/>
              <a:gd name="connsiteX106" fmla="*/ 885937 w 3208317"/>
              <a:gd name="connsiteY106" fmla="*/ 2393467 h 2910768"/>
              <a:gd name="connsiteX107" fmla="*/ 1253826 w 3208317"/>
              <a:gd name="connsiteY107" fmla="*/ 1627657 h 2910768"/>
              <a:gd name="connsiteX108" fmla="*/ 908461 w 3208317"/>
              <a:gd name="connsiteY108" fmla="*/ 1447466 h 2910768"/>
              <a:gd name="connsiteX109" fmla="*/ 930985 w 3208317"/>
              <a:gd name="connsiteY109" fmla="*/ 1297308 h 2910768"/>
              <a:gd name="connsiteX110" fmla="*/ 844643 w 3208317"/>
              <a:gd name="connsiteY110" fmla="*/ 1027022 h 2910768"/>
              <a:gd name="connsiteX111" fmla="*/ 1265088 w 3208317"/>
              <a:gd name="connsiteY111" fmla="*/ 617839 h 2910768"/>
              <a:gd name="connsiteX112" fmla="*/ 1681779 w 3208317"/>
              <a:gd name="connsiteY112" fmla="*/ 520236 h 2910768"/>
              <a:gd name="connsiteX113" fmla="*/ 1708057 w 3208317"/>
              <a:gd name="connsiteY113" fmla="*/ 463926 h 2910768"/>
              <a:gd name="connsiteX114" fmla="*/ 2057176 w 3208317"/>
              <a:gd name="connsiteY114" fmla="*/ 501466 h 2910768"/>
              <a:gd name="connsiteX115" fmla="*/ 2241121 w 3208317"/>
              <a:gd name="connsiteY115" fmla="*/ 846831 h 2910768"/>
              <a:gd name="connsiteX116" fmla="*/ 1933295 w 3208317"/>
              <a:gd name="connsiteY116" fmla="*/ 1421189 h 2910768"/>
              <a:gd name="connsiteX117" fmla="*/ 1253826 w 3208317"/>
              <a:gd name="connsiteY117" fmla="*/ 1627657 h 2910768"/>
              <a:gd name="connsiteX118" fmla="*/ 1253826 w 3208317"/>
              <a:gd name="connsiteY118" fmla="*/ 1627657 h 2910768"/>
              <a:gd name="connsiteX119" fmla="*/ 1892001 w 3208317"/>
              <a:gd name="connsiteY119" fmla="*/ 1766554 h 2910768"/>
              <a:gd name="connsiteX120" fmla="*/ 1726827 w 3208317"/>
              <a:gd name="connsiteY120" fmla="*/ 1927975 h 2910768"/>
              <a:gd name="connsiteX121" fmla="*/ 1565406 w 3208317"/>
              <a:gd name="connsiteY121" fmla="*/ 1766554 h 2910768"/>
              <a:gd name="connsiteX122" fmla="*/ 1726827 w 3208317"/>
              <a:gd name="connsiteY122" fmla="*/ 1605133 h 2910768"/>
              <a:gd name="connsiteX123" fmla="*/ 1730581 w 3208317"/>
              <a:gd name="connsiteY123" fmla="*/ 1605133 h 2910768"/>
              <a:gd name="connsiteX124" fmla="*/ 1892001 w 3208317"/>
              <a:gd name="connsiteY124" fmla="*/ 1766554 h 2910768"/>
              <a:gd name="connsiteX125" fmla="*/ 1892001 w 3208317"/>
              <a:gd name="connsiteY125" fmla="*/ 1766554 h 2910768"/>
              <a:gd name="connsiteX126" fmla="*/ 2053422 w 3208317"/>
              <a:gd name="connsiteY126" fmla="*/ 2258324 h 2910768"/>
              <a:gd name="connsiteX127" fmla="*/ 1403985 w 3208317"/>
              <a:gd name="connsiteY127" fmla="*/ 2258324 h 2910768"/>
              <a:gd name="connsiteX128" fmla="*/ 1403985 w 3208317"/>
              <a:gd name="connsiteY128" fmla="*/ 2134443 h 2910768"/>
              <a:gd name="connsiteX129" fmla="*/ 1437771 w 3208317"/>
              <a:gd name="connsiteY129" fmla="*/ 2070626 h 2910768"/>
              <a:gd name="connsiteX130" fmla="*/ 1595438 w 3208317"/>
              <a:gd name="connsiteY130" fmla="*/ 1991792 h 2910768"/>
              <a:gd name="connsiteX131" fmla="*/ 1730581 w 3208317"/>
              <a:gd name="connsiteY131" fmla="*/ 1973022 h 2910768"/>
              <a:gd name="connsiteX132" fmla="*/ 1865724 w 3208317"/>
              <a:gd name="connsiteY132" fmla="*/ 1991792 h 2910768"/>
              <a:gd name="connsiteX133" fmla="*/ 2023390 w 3208317"/>
              <a:gd name="connsiteY133" fmla="*/ 2070626 h 2910768"/>
              <a:gd name="connsiteX134" fmla="*/ 2057176 w 3208317"/>
              <a:gd name="connsiteY134" fmla="*/ 2134443 h 2910768"/>
              <a:gd name="connsiteX135" fmla="*/ 2053422 w 3208317"/>
              <a:gd name="connsiteY135" fmla="*/ 2258324 h 2910768"/>
              <a:gd name="connsiteX136" fmla="*/ 2586486 w 3208317"/>
              <a:gd name="connsiteY136" fmla="*/ 1447466 h 2910768"/>
              <a:gd name="connsiteX137" fmla="*/ 2597748 w 3208317"/>
              <a:gd name="connsiteY137" fmla="*/ 1515038 h 2910768"/>
              <a:gd name="connsiteX138" fmla="*/ 2252383 w 3208317"/>
              <a:gd name="connsiteY138" fmla="*/ 1695229 h 2910768"/>
              <a:gd name="connsiteX139" fmla="*/ 2072192 w 3208317"/>
              <a:gd name="connsiteY139" fmla="*/ 1492514 h 2910768"/>
              <a:gd name="connsiteX140" fmla="*/ 2380018 w 3208317"/>
              <a:gd name="connsiteY140" fmla="*/ 918156 h 2910768"/>
              <a:gd name="connsiteX141" fmla="*/ 2533930 w 3208317"/>
              <a:gd name="connsiteY141" fmla="*/ 944434 h 2910768"/>
              <a:gd name="connsiteX142" fmla="*/ 2624026 w 3208317"/>
              <a:gd name="connsiteY142" fmla="*/ 936926 h 2910768"/>
              <a:gd name="connsiteX143" fmla="*/ 2721629 w 3208317"/>
              <a:gd name="connsiteY143" fmla="*/ 1199704 h 2910768"/>
              <a:gd name="connsiteX144" fmla="*/ 2586486 w 3208317"/>
              <a:gd name="connsiteY144" fmla="*/ 1447466 h 2910768"/>
              <a:gd name="connsiteX145" fmla="*/ 3063240 w 3208317"/>
              <a:gd name="connsiteY145" fmla="*/ 1597625 h 2910768"/>
              <a:gd name="connsiteX146" fmla="*/ 2714121 w 3208317"/>
              <a:gd name="connsiteY146" fmla="*/ 1597625 h 2910768"/>
              <a:gd name="connsiteX147" fmla="*/ 2714121 w 3208317"/>
              <a:gd name="connsiteY147" fmla="*/ 1530054 h 2910768"/>
              <a:gd name="connsiteX148" fmla="*/ 2732891 w 3208317"/>
              <a:gd name="connsiteY148" fmla="*/ 1496268 h 2910768"/>
              <a:gd name="connsiteX149" fmla="*/ 2819232 w 3208317"/>
              <a:gd name="connsiteY149" fmla="*/ 1454974 h 2910768"/>
              <a:gd name="connsiteX150" fmla="*/ 2890558 w 3208317"/>
              <a:gd name="connsiteY150" fmla="*/ 1443712 h 2910768"/>
              <a:gd name="connsiteX151" fmla="*/ 2961883 w 3208317"/>
              <a:gd name="connsiteY151" fmla="*/ 1454974 h 2910768"/>
              <a:gd name="connsiteX152" fmla="*/ 3044470 w 3208317"/>
              <a:gd name="connsiteY152" fmla="*/ 1496268 h 2910768"/>
              <a:gd name="connsiteX153" fmla="*/ 3063240 w 3208317"/>
              <a:gd name="connsiteY153" fmla="*/ 1530054 h 2910768"/>
              <a:gd name="connsiteX154" fmla="*/ 3063240 w 3208317"/>
              <a:gd name="connsiteY154" fmla="*/ 1597625 h 291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208317" h="2910768">
                <a:moveTo>
                  <a:pt x="2890558" y="1139641"/>
                </a:moveTo>
                <a:cubicBezTo>
                  <a:pt x="2879296" y="1139641"/>
                  <a:pt x="2868034" y="1139641"/>
                  <a:pt x="2856772" y="1139641"/>
                </a:cubicBezTo>
                <a:lnTo>
                  <a:pt x="2759169" y="876863"/>
                </a:lnTo>
                <a:cubicBezTo>
                  <a:pt x="2984407" y="749228"/>
                  <a:pt x="3063240" y="463926"/>
                  <a:pt x="2939359" y="238688"/>
                </a:cubicBezTo>
                <a:cubicBezTo>
                  <a:pt x="2811724" y="13449"/>
                  <a:pt x="2526422" y="-65384"/>
                  <a:pt x="2301184" y="58497"/>
                </a:cubicBezTo>
                <a:cubicBezTo>
                  <a:pt x="2192319" y="118561"/>
                  <a:pt x="2109732" y="223672"/>
                  <a:pt x="2079700" y="343799"/>
                </a:cubicBezTo>
                <a:lnTo>
                  <a:pt x="1730581" y="306259"/>
                </a:lnTo>
                <a:cubicBezTo>
                  <a:pt x="1704303" y="141084"/>
                  <a:pt x="1550390" y="24711"/>
                  <a:pt x="1385215" y="50989"/>
                </a:cubicBezTo>
                <a:cubicBezTo>
                  <a:pt x="1235056" y="73513"/>
                  <a:pt x="1126191" y="201148"/>
                  <a:pt x="1126191" y="351307"/>
                </a:cubicBezTo>
                <a:cubicBezTo>
                  <a:pt x="1126191" y="403862"/>
                  <a:pt x="1141207" y="456418"/>
                  <a:pt x="1167485" y="505220"/>
                </a:cubicBezTo>
                <a:lnTo>
                  <a:pt x="747040" y="918156"/>
                </a:lnTo>
                <a:cubicBezTo>
                  <a:pt x="668207" y="858093"/>
                  <a:pt x="570604" y="824307"/>
                  <a:pt x="469246" y="824307"/>
                </a:cubicBezTo>
                <a:cubicBezTo>
                  <a:pt x="210222" y="824307"/>
                  <a:pt x="0" y="1034530"/>
                  <a:pt x="0" y="1293554"/>
                </a:cubicBezTo>
                <a:cubicBezTo>
                  <a:pt x="0" y="1552578"/>
                  <a:pt x="210222" y="1762800"/>
                  <a:pt x="469246" y="1762800"/>
                </a:cubicBezTo>
                <a:lnTo>
                  <a:pt x="563096" y="2325895"/>
                </a:lnTo>
                <a:cubicBezTo>
                  <a:pt x="409183" y="2393467"/>
                  <a:pt x="337857" y="2573658"/>
                  <a:pt x="405429" y="2727571"/>
                </a:cubicBezTo>
                <a:cubicBezTo>
                  <a:pt x="473000" y="2881483"/>
                  <a:pt x="653191" y="2952809"/>
                  <a:pt x="807104" y="2885237"/>
                </a:cubicBezTo>
                <a:cubicBezTo>
                  <a:pt x="949755" y="2825174"/>
                  <a:pt x="1021080" y="2667507"/>
                  <a:pt x="979786" y="2517348"/>
                </a:cubicBezTo>
                <a:lnTo>
                  <a:pt x="1310136" y="2344665"/>
                </a:lnTo>
                <a:cubicBezTo>
                  <a:pt x="1524112" y="2581166"/>
                  <a:pt x="1892001" y="2599935"/>
                  <a:pt x="2132256" y="2385959"/>
                </a:cubicBezTo>
                <a:cubicBezTo>
                  <a:pt x="2252383" y="2277094"/>
                  <a:pt x="2323708" y="2119427"/>
                  <a:pt x="2323708" y="1958006"/>
                </a:cubicBezTo>
                <a:cubicBezTo>
                  <a:pt x="2323708" y="1916713"/>
                  <a:pt x="2319954" y="1871665"/>
                  <a:pt x="2308692" y="1830371"/>
                </a:cubicBezTo>
                <a:lnTo>
                  <a:pt x="2672827" y="1642673"/>
                </a:lnTo>
                <a:cubicBezTo>
                  <a:pt x="2785446" y="1770308"/>
                  <a:pt x="2976899" y="1781570"/>
                  <a:pt x="3104534" y="1668951"/>
                </a:cubicBezTo>
                <a:cubicBezTo>
                  <a:pt x="3232169" y="1556332"/>
                  <a:pt x="3243431" y="1364879"/>
                  <a:pt x="3130812" y="1237244"/>
                </a:cubicBezTo>
                <a:cubicBezTo>
                  <a:pt x="3059486" y="1177180"/>
                  <a:pt x="2976899" y="1139641"/>
                  <a:pt x="2890558" y="1139641"/>
                </a:cubicBezTo>
                <a:lnTo>
                  <a:pt x="2890558" y="1139641"/>
                </a:lnTo>
                <a:close/>
                <a:moveTo>
                  <a:pt x="2890558" y="1252260"/>
                </a:moveTo>
                <a:cubicBezTo>
                  <a:pt x="2939359" y="1252260"/>
                  <a:pt x="2976899" y="1289800"/>
                  <a:pt x="2976899" y="1338601"/>
                </a:cubicBezTo>
                <a:cubicBezTo>
                  <a:pt x="2976899" y="1387403"/>
                  <a:pt x="2939359" y="1424943"/>
                  <a:pt x="2890558" y="1424943"/>
                </a:cubicBezTo>
                <a:cubicBezTo>
                  <a:pt x="2841756" y="1424943"/>
                  <a:pt x="2804216" y="1387403"/>
                  <a:pt x="2804216" y="1338601"/>
                </a:cubicBezTo>
                <a:cubicBezTo>
                  <a:pt x="2804216" y="1338601"/>
                  <a:pt x="2804216" y="1338601"/>
                  <a:pt x="2804216" y="1338601"/>
                </a:cubicBezTo>
                <a:cubicBezTo>
                  <a:pt x="2804216" y="1289800"/>
                  <a:pt x="2841756" y="1252260"/>
                  <a:pt x="2890558" y="1252260"/>
                </a:cubicBezTo>
                <a:lnTo>
                  <a:pt x="2890558" y="1252260"/>
                </a:lnTo>
                <a:close/>
                <a:moveTo>
                  <a:pt x="2530177" y="182378"/>
                </a:moveTo>
                <a:cubicBezTo>
                  <a:pt x="2601502" y="182378"/>
                  <a:pt x="2661566" y="242442"/>
                  <a:pt x="2661566" y="313767"/>
                </a:cubicBezTo>
                <a:cubicBezTo>
                  <a:pt x="2661566" y="385093"/>
                  <a:pt x="2601502" y="445156"/>
                  <a:pt x="2530177" y="445156"/>
                </a:cubicBezTo>
                <a:cubicBezTo>
                  <a:pt x="2458851" y="445156"/>
                  <a:pt x="2398788" y="385093"/>
                  <a:pt x="2398788" y="313767"/>
                </a:cubicBezTo>
                <a:cubicBezTo>
                  <a:pt x="2398788" y="313767"/>
                  <a:pt x="2398788" y="313767"/>
                  <a:pt x="2398788" y="313767"/>
                </a:cubicBezTo>
                <a:cubicBezTo>
                  <a:pt x="2398788" y="242442"/>
                  <a:pt x="2455097" y="182378"/>
                  <a:pt x="2530177" y="182378"/>
                </a:cubicBezTo>
                <a:close/>
                <a:moveTo>
                  <a:pt x="2263644" y="610331"/>
                </a:moveTo>
                <a:cubicBezTo>
                  <a:pt x="2263644" y="591561"/>
                  <a:pt x="2274906" y="569037"/>
                  <a:pt x="2289922" y="557775"/>
                </a:cubicBezTo>
                <a:cubicBezTo>
                  <a:pt x="2327462" y="531497"/>
                  <a:pt x="2372510" y="508974"/>
                  <a:pt x="2417557" y="497712"/>
                </a:cubicBezTo>
                <a:cubicBezTo>
                  <a:pt x="2451343" y="486450"/>
                  <a:pt x="2488883" y="482696"/>
                  <a:pt x="2526422" y="482696"/>
                </a:cubicBezTo>
                <a:cubicBezTo>
                  <a:pt x="2563962" y="482696"/>
                  <a:pt x="2601502" y="490204"/>
                  <a:pt x="2635288" y="497712"/>
                </a:cubicBezTo>
                <a:cubicBezTo>
                  <a:pt x="2680335" y="508974"/>
                  <a:pt x="2725383" y="531497"/>
                  <a:pt x="2762923" y="561529"/>
                </a:cubicBezTo>
                <a:cubicBezTo>
                  <a:pt x="2777939" y="572791"/>
                  <a:pt x="2789200" y="595315"/>
                  <a:pt x="2789200" y="614085"/>
                </a:cubicBezTo>
                <a:lnTo>
                  <a:pt x="2789200" y="715442"/>
                </a:lnTo>
                <a:lnTo>
                  <a:pt x="2263644" y="715442"/>
                </a:lnTo>
                <a:lnTo>
                  <a:pt x="2263644" y="610331"/>
                </a:lnTo>
                <a:close/>
                <a:moveTo>
                  <a:pt x="1426509" y="159854"/>
                </a:moveTo>
                <a:cubicBezTo>
                  <a:pt x="1475311" y="159854"/>
                  <a:pt x="1512850" y="197394"/>
                  <a:pt x="1512850" y="246196"/>
                </a:cubicBezTo>
                <a:cubicBezTo>
                  <a:pt x="1512850" y="294997"/>
                  <a:pt x="1475311" y="332537"/>
                  <a:pt x="1426509" y="332537"/>
                </a:cubicBezTo>
                <a:cubicBezTo>
                  <a:pt x="1377707" y="332537"/>
                  <a:pt x="1340168" y="294997"/>
                  <a:pt x="1340168" y="246196"/>
                </a:cubicBezTo>
                <a:cubicBezTo>
                  <a:pt x="1340168" y="246196"/>
                  <a:pt x="1340168" y="246196"/>
                  <a:pt x="1340168" y="246196"/>
                </a:cubicBezTo>
                <a:cubicBezTo>
                  <a:pt x="1340168" y="201148"/>
                  <a:pt x="1377707" y="159854"/>
                  <a:pt x="1426509" y="159854"/>
                </a:cubicBezTo>
                <a:lnTo>
                  <a:pt x="1426509" y="159854"/>
                </a:lnTo>
                <a:close/>
                <a:moveTo>
                  <a:pt x="1250072" y="441402"/>
                </a:moveTo>
                <a:cubicBezTo>
                  <a:pt x="1250072" y="426386"/>
                  <a:pt x="1257580" y="415124"/>
                  <a:pt x="1268842" y="407616"/>
                </a:cubicBezTo>
                <a:cubicBezTo>
                  <a:pt x="1295120" y="388847"/>
                  <a:pt x="1325152" y="377585"/>
                  <a:pt x="1355184" y="370077"/>
                </a:cubicBezTo>
                <a:cubicBezTo>
                  <a:pt x="1377707" y="362569"/>
                  <a:pt x="1403985" y="358815"/>
                  <a:pt x="1426509" y="358815"/>
                </a:cubicBezTo>
                <a:cubicBezTo>
                  <a:pt x="1449033" y="358815"/>
                  <a:pt x="1475311" y="362569"/>
                  <a:pt x="1497834" y="370077"/>
                </a:cubicBezTo>
                <a:cubicBezTo>
                  <a:pt x="1527866" y="377585"/>
                  <a:pt x="1554144" y="392601"/>
                  <a:pt x="1580422" y="411370"/>
                </a:cubicBezTo>
                <a:cubicBezTo>
                  <a:pt x="1591684" y="418878"/>
                  <a:pt x="1599192" y="433894"/>
                  <a:pt x="1599192" y="445156"/>
                </a:cubicBezTo>
                <a:lnTo>
                  <a:pt x="1599192" y="512728"/>
                </a:lnTo>
                <a:lnTo>
                  <a:pt x="1253826" y="512728"/>
                </a:lnTo>
                <a:lnTo>
                  <a:pt x="1253826" y="441402"/>
                </a:lnTo>
                <a:close/>
                <a:moveTo>
                  <a:pt x="461738" y="1008252"/>
                </a:moveTo>
                <a:cubicBezTo>
                  <a:pt x="533064" y="1008252"/>
                  <a:pt x="593127" y="1068315"/>
                  <a:pt x="593127" y="1139641"/>
                </a:cubicBezTo>
                <a:cubicBezTo>
                  <a:pt x="593127" y="1210966"/>
                  <a:pt x="533064" y="1271030"/>
                  <a:pt x="461738" y="1271030"/>
                </a:cubicBezTo>
                <a:cubicBezTo>
                  <a:pt x="390413" y="1271030"/>
                  <a:pt x="330349" y="1210966"/>
                  <a:pt x="330349" y="1139641"/>
                </a:cubicBezTo>
                <a:cubicBezTo>
                  <a:pt x="330349" y="1139641"/>
                  <a:pt x="330349" y="1139641"/>
                  <a:pt x="330349" y="1139641"/>
                </a:cubicBezTo>
                <a:cubicBezTo>
                  <a:pt x="334103" y="1068315"/>
                  <a:pt x="390413" y="1008252"/>
                  <a:pt x="461738" y="1008252"/>
                </a:cubicBezTo>
                <a:lnTo>
                  <a:pt x="461738" y="1008252"/>
                </a:lnTo>
                <a:close/>
                <a:moveTo>
                  <a:pt x="198960" y="1537562"/>
                </a:moveTo>
                <a:lnTo>
                  <a:pt x="198960" y="1436204"/>
                </a:lnTo>
                <a:cubicBezTo>
                  <a:pt x="198960" y="1417435"/>
                  <a:pt x="210222" y="1394911"/>
                  <a:pt x="225238" y="1383649"/>
                </a:cubicBezTo>
                <a:cubicBezTo>
                  <a:pt x="262778" y="1357371"/>
                  <a:pt x="307826" y="1334847"/>
                  <a:pt x="352873" y="1323585"/>
                </a:cubicBezTo>
                <a:cubicBezTo>
                  <a:pt x="386659" y="1312323"/>
                  <a:pt x="424199" y="1308569"/>
                  <a:pt x="461738" y="1308569"/>
                </a:cubicBezTo>
                <a:cubicBezTo>
                  <a:pt x="499278" y="1308569"/>
                  <a:pt x="536818" y="1316077"/>
                  <a:pt x="570604" y="1323585"/>
                </a:cubicBezTo>
                <a:cubicBezTo>
                  <a:pt x="615651" y="1334847"/>
                  <a:pt x="660699" y="1357371"/>
                  <a:pt x="698239" y="1387403"/>
                </a:cubicBezTo>
                <a:cubicBezTo>
                  <a:pt x="713254" y="1398665"/>
                  <a:pt x="724516" y="1421189"/>
                  <a:pt x="724516" y="1439958"/>
                </a:cubicBezTo>
                <a:lnTo>
                  <a:pt x="724516" y="1541316"/>
                </a:lnTo>
                <a:lnTo>
                  <a:pt x="198960" y="1537562"/>
                </a:lnTo>
                <a:close/>
                <a:moveTo>
                  <a:pt x="848397" y="2761356"/>
                </a:moveTo>
                <a:lnTo>
                  <a:pt x="499278" y="2761356"/>
                </a:lnTo>
                <a:lnTo>
                  <a:pt x="499278" y="2693785"/>
                </a:lnTo>
                <a:cubicBezTo>
                  <a:pt x="499278" y="2678769"/>
                  <a:pt x="506786" y="2667507"/>
                  <a:pt x="518048" y="2659999"/>
                </a:cubicBezTo>
                <a:cubicBezTo>
                  <a:pt x="544326" y="2641229"/>
                  <a:pt x="574358" y="2626213"/>
                  <a:pt x="604389" y="2618705"/>
                </a:cubicBezTo>
                <a:cubicBezTo>
                  <a:pt x="626913" y="2611198"/>
                  <a:pt x="653191" y="2607443"/>
                  <a:pt x="675715" y="2607443"/>
                </a:cubicBezTo>
                <a:cubicBezTo>
                  <a:pt x="698239" y="2607443"/>
                  <a:pt x="724516" y="2611198"/>
                  <a:pt x="747040" y="2618705"/>
                </a:cubicBezTo>
                <a:cubicBezTo>
                  <a:pt x="777072" y="2626213"/>
                  <a:pt x="803350" y="2641229"/>
                  <a:pt x="829628" y="2659999"/>
                </a:cubicBezTo>
                <a:cubicBezTo>
                  <a:pt x="840889" y="2667507"/>
                  <a:pt x="848397" y="2682523"/>
                  <a:pt x="848397" y="2693785"/>
                </a:cubicBezTo>
                <a:lnTo>
                  <a:pt x="848397" y="2761356"/>
                </a:lnTo>
                <a:close/>
                <a:moveTo>
                  <a:pt x="585619" y="2498578"/>
                </a:moveTo>
                <a:cubicBezTo>
                  <a:pt x="585619" y="2449777"/>
                  <a:pt x="623159" y="2412237"/>
                  <a:pt x="671961" y="2412237"/>
                </a:cubicBezTo>
                <a:cubicBezTo>
                  <a:pt x="720762" y="2412237"/>
                  <a:pt x="758302" y="2449777"/>
                  <a:pt x="758302" y="2498578"/>
                </a:cubicBezTo>
                <a:cubicBezTo>
                  <a:pt x="758302" y="2547380"/>
                  <a:pt x="720762" y="2584920"/>
                  <a:pt x="671961" y="2584920"/>
                </a:cubicBezTo>
                <a:cubicBezTo>
                  <a:pt x="626913" y="2588673"/>
                  <a:pt x="589373" y="2547380"/>
                  <a:pt x="585619" y="2498578"/>
                </a:cubicBezTo>
                <a:lnTo>
                  <a:pt x="585619" y="2498578"/>
                </a:lnTo>
                <a:close/>
                <a:moveTo>
                  <a:pt x="885937" y="2393467"/>
                </a:moveTo>
                <a:cubicBezTo>
                  <a:pt x="837136" y="2344665"/>
                  <a:pt x="769564" y="2314634"/>
                  <a:pt x="701993" y="2307126"/>
                </a:cubicBezTo>
                <a:lnTo>
                  <a:pt x="608143" y="1744030"/>
                </a:lnTo>
                <a:cubicBezTo>
                  <a:pt x="698239" y="1713998"/>
                  <a:pt x="777072" y="1657689"/>
                  <a:pt x="833382" y="1582609"/>
                </a:cubicBezTo>
                <a:lnTo>
                  <a:pt x="1182501" y="1766554"/>
                </a:lnTo>
                <a:cubicBezTo>
                  <a:pt x="1126191" y="1916713"/>
                  <a:pt x="1137453" y="2085642"/>
                  <a:pt x="1212533" y="2228292"/>
                </a:cubicBezTo>
                <a:lnTo>
                  <a:pt x="885937" y="2393467"/>
                </a:lnTo>
                <a:close/>
                <a:moveTo>
                  <a:pt x="1253826" y="1627657"/>
                </a:moveTo>
                <a:lnTo>
                  <a:pt x="908461" y="1447466"/>
                </a:lnTo>
                <a:cubicBezTo>
                  <a:pt x="923477" y="1398665"/>
                  <a:pt x="930985" y="1349863"/>
                  <a:pt x="930985" y="1297308"/>
                </a:cubicBezTo>
                <a:cubicBezTo>
                  <a:pt x="930985" y="1199704"/>
                  <a:pt x="900953" y="1105855"/>
                  <a:pt x="844643" y="1027022"/>
                </a:cubicBezTo>
                <a:lnTo>
                  <a:pt x="1265088" y="617839"/>
                </a:lnTo>
                <a:cubicBezTo>
                  <a:pt x="1407739" y="704180"/>
                  <a:pt x="1595438" y="662886"/>
                  <a:pt x="1681779" y="520236"/>
                </a:cubicBezTo>
                <a:cubicBezTo>
                  <a:pt x="1693041" y="501466"/>
                  <a:pt x="1700549" y="482696"/>
                  <a:pt x="1708057" y="463926"/>
                </a:cubicBezTo>
                <a:lnTo>
                  <a:pt x="2057176" y="501466"/>
                </a:lnTo>
                <a:cubicBezTo>
                  <a:pt x="2064684" y="636609"/>
                  <a:pt x="2132256" y="764244"/>
                  <a:pt x="2241121" y="846831"/>
                </a:cubicBezTo>
                <a:lnTo>
                  <a:pt x="1933295" y="1421189"/>
                </a:lnTo>
                <a:cubicBezTo>
                  <a:pt x="1689287" y="1323585"/>
                  <a:pt x="1407739" y="1409927"/>
                  <a:pt x="1253826" y="1627657"/>
                </a:cubicBezTo>
                <a:lnTo>
                  <a:pt x="1253826" y="1627657"/>
                </a:lnTo>
                <a:close/>
                <a:moveTo>
                  <a:pt x="1892001" y="1766554"/>
                </a:moveTo>
                <a:cubicBezTo>
                  <a:pt x="1892001" y="1856649"/>
                  <a:pt x="1816922" y="1927975"/>
                  <a:pt x="1726827" y="1927975"/>
                </a:cubicBezTo>
                <a:cubicBezTo>
                  <a:pt x="1636731" y="1927975"/>
                  <a:pt x="1565406" y="1856649"/>
                  <a:pt x="1565406" y="1766554"/>
                </a:cubicBezTo>
                <a:cubicBezTo>
                  <a:pt x="1565406" y="1676459"/>
                  <a:pt x="1636731" y="1605133"/>
                  <a:pt x="1726827" y="1605133"/>
                </a:cubicBezTo>
                <a:cubicBezTo>
                  <a:pt x="1726827" y="1605133"/>
                  <a:pt x="1726827" y="1605133"/>
                  <a:pt x="1730581" y="1605133"/>
                </a:cubicBezTo>
                <a:cubicBezTo>
                  <a:pt x="1820676" y="1605133"/>
                  <a:pt x="1892001" y="1676459"/>
                  <a:pt x="1892001" y="1766554"/>
                </a:cubicBezTo>
                <a:lnTo>
                  <a:pt x="1892001" y="1766554"/>
                </a:lnTo>
                <a:close/>
                <a:moveTo>
                  <a:pt x="2053422" y="2258324"/>
                </a:moveTo>
                <a:lnTo>
                  <a:pt x="1403985" y="2258324"/>
                </a:lnTo>
                <a:lnTo>
                  <a:pt x="1403985" y="2134443"/>
                </a:lnTo>
                <a:cubicBezTo>
                  <a:pt x="1403985" y="2108165"/>
                  <a:pt x="1415247" y="2085642"/>
                  <a:pt x="1437771" y="2070626"/>
                </a:cubicBezTo>
                <a:cubicBezTo>
                  <a:pt x="1486573" y="2036840"/>
                  <a:pt x="1539128" y="2010562"/>
                  <a:pt x="1595438" y="1991792"/>
                </a:cubicBezTo>
                <a:cubicBezTo>
                  <a:pt x="1640485" y="1980530"/>
                  <a:pt x="1685533" y="1973022"/>
                  <a:pt x="1730581" y="1973022"/>
                </a:cubicBezTo>
                <a:cubicBezTo>
                  <a:pt x="1775628" y="1973022"/>
                  <a:pt x="1820676" y="1980530"/>
                  <a:pt x="1865724" y="1991792"/>
                </a:cubicBezTo>
                <a:cubicBezTo>
                  <a:pt x="1922033" y="2006808"/>
                  <a:pt x="1978343" y="2033086"/>
                  <a:pt x="2023390" y="2070626"/>
                </a:cubicBezTo>
                <a:cubicBezTo>
                  <a:pt x="2042160" y="2085642"/>
                  <a:pt x="2057176" y="2111919"/>
                  <a:pt x="2057176" y="2134443"/>
                </a:cubicBezTo>
                <a:lnTo>
                  <a:pt x="2053422" y="2258324"/>
                </a:lnTo>
                <a:close/>
                <a:moveTo>
                  <a:pt x="2586486" y="1447466"/>
                </a:moveTo>
                <a:cubicBezTo>
                  <a:pt x="2586486" y="1469990"/>
                  <a:pt x="2590240" y="1492514"/>
                  <a:pt x="2597748" y="1515038"/>
                </a:cubicBezTo>
                <a:lnTo>
                  <a:pt x="2252383" y="1695229"/>
                </a:lnTo>
                <a:cubicBezTo>
                  <a:pt x="2211089" y="1612641"/>
                  <a:pt x="2147271" y="1545070"/>
                  <a:pt x="2072192" y="1492514"/>
                </a:cubicBezTo>
                <a:lnTo>
                  <a:pt x="2380018" y="918156"/>
                </a:lnTo>
                <a:cubicBezTo>
                  <a:pt x="2428819" y="936926"/>
                  <a:pt x="2481375" y="944434"/>
                  <a:pt x="2533930" y="944434"/>
                </a:cubicBezTo>
                <a:cubicBezTo>
                  <a:pt x="2563962" y="944434"/>
                  <a:pt x="2593994" y="940680"/>
                  <a:pt x="2624026" y="936926"/>
                </a:cubicBezTo>
                <a:lnTo>
                  <a:pt x="2721629" y="1199704"/>
                </a:lnTo>
                <a:cubicBezTo>
                  <a:pt x="2631534" y="1252260"/>
                  <a:pt x="2582732" y="1346109"/>
                  <a:pt x="2586486" y="1447466"/>
                </a:cubicBezTo>
                <a:close/>
                <a:moveTo>
                  <a:pt x="3063240" y="1597625"/>
                </a:moveTo>
                <a:lnTo>
                  <a:pt x="2714121" y="1597625"/>
                </a:lnTo>
                <a:lnTo>
                  <a:pt x="2714121" y="1530054"/>
                </a:lnTo>
                <a:cubicBezTo>
                  <a:pt x="2714121" y="1515038"/>
                  <a:pt x="2721629" y="1503776"/>
                  <a:pt x="2732891" y="1496268"/>
                </a:cubicBezTo>
                <a:cubicBezTo>
                  <a:pt x="2759169" y="1477498"/>
                  <a:pt x="2789200" y="1462482"/>
                  <a:pt x="2819232" y="1454974"/>
                </a:cubicBezTo>
                <a:cubicBezTo>
                  <a:pt x="2841756" y="1447466"/>
                  <a:pt x="2868034" y="1443712"/>
                  <a:pt x="2890558" y="1443712"/>
                </a:cubicBezTo>
                <a:cubicBezTo>
                  <a:pt x="2913081" y="1443712"/>
                  <a:pt x="2939359" y="1447466"/>
                  <a:pt x="2961883" y="1454974"/>
                </a:cubicBezTo>
                <a:cubicBezTo>
                  <a:pt x="2991915" y="1462482"/>
                  <a:pt x="3018193" y="1477498"/>
                  <a:pt x="3044470" y="1496268"/>
                </a:cubicBezTo>
                <a:cubicBezTo>
                  <a:pt x="3055732" y="1503776"/>
                  <a:pt x="3063240" y="1518792"/>
                  <a:pt x="3063240" y="1530054"/>
                </a:cubicBezTo>
                <a:lnTo>
                  <a:pt x="3063240" y="1597625"/>
                </a:lnTo>
                <a:close/>
              </a:path>
            </a:pathLst>
          </a:custGeom>
          <a:solidFill>
            <a:schemeClr val="accent2"/>
          </a:solidFill>
          <a:ln w="3750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7507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7624884-E7B2-E021-B929-6ED8A39A6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2" y="2495203"/>
            <a:ext cx="7854735" cy="26657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Regional utveckling – en egen logik.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Rösten för territoriet.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En gemensam vision ger drivkraft och riktning.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Bygga kunskap: uppföljning, analys och ständigt lärande.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Utmaningsdrivet förhållningssätt – samhällsutmaningarna i fokus.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Genomförande och finansiering – allas ansvar.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D54D964-669F-3DF3-C481-97735FA7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874602"/>
            <a:ext cx="10597934" cy="1231392"/>
          </a:xfrm>
        </p:spPr>
        <p:txBody>
          <a:bodyPr anchor="b"/>
          <a:lstStyle/>
          <a:p>
            <a:r>
              <a:rPr lang="sv-SE" dirty="0"/>
              <a:t>Regional utveckling i regionorganisationen</a:t>
            </a:r>
          </a:p>
        </p:txBody>
      </p:sp>
    </p:spTree>
    <p:extLst>
      <p:ext uri="{BB962C8B-B14F-4D97-AF65-F5344CB8AC3E}">
        <p14:creationId xmlns:p14="http://schemas.microsoft.com/office/powerpoint/2010/main" val="2173861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2">
            <a:extLst>
              <a:ext uri="{FF2B5EF4-FFF2-40B4-BE49-F238E27FC236}">
                <a16:creationId xmlns:a16="http://schemas.microsoft.com/office/drawing/2014/main" id="{BE3EA809-BE9F-EF09-DFCE-B8809EB4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241917"/>
            <a:ext cx="9608400" cy="1965600"/>
          </a:xfrm>
        </p:spPr>
        <p:txBody>
          <a:bodyPr anchor="ctr"/>
          <a:lstStyle/>
          <a:p>
            <a:pPr algn="l"/>
            <a:r>
              <a:rPr lang="sv-SE" sz="4400" dirty="0"/>
              <a:t>Diskutera – Kapitel 2</a:t>
            </a:r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5F8D7DBA-FD5C-04E9-3FB1-DFE136D28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01436" y="2169459"/>
            <a:ext cx="4126084" cy="2254622"/>
            <a:chOff x="7653537" y="831477"/>
            <a:chExt cx="762000" cy="533400"/>
          </a:xfrm>
        </p:grpSpPr>
        <p:sp>
          <p:nvSpPr>
            <p:cNvPr id="36" name="Frihandsfigur 35">
              <a:extLst>
                <a:ext uri="{FF2B5EF4-FFF2-40B4-BE49-F238E27FC236}">
                  <a16:creationId xmlns:a16="http://schemas.microsoft.com/office/drawing/2014/main" id="{1A695BE0-1E46-321B-4B3C-D133398C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53537" y="831477"/>
              <a:ext cx="476250" cy="428625"/>
            </a:xfrm>
            <a:custGeom>
              <a:avLst/>
              <a:gdLst>
                <a:gd name="connsiteX0" fmla="*/ 323850 w 476250"/>
                <a:gd name="connsiteY0" fmla="*/ 66675 h 428625"/>
                <a:gd name="connsiteX1" fmla="*/ 476250 w 476250"/>
                <a:gd name="connsiteY1" fmla="*/ 66675 h 428625"/>
                <a:gd name="connsiteX2" fmla="*/ 476250 w 476250"/>
                <a:gd name="connsiteY2" fmla="*/ 38100 h 428625"/>
                <a:gd name="connsiteX3" fmla="*/ 438150 w 476250"/>
                <a:gd name="connsiteY3" fmla="*/ 0 h 428625"/>
                <a:gd name="connsiteX4" fmla="*/ 38100 w 476250"/>
                <a:gd name="connsiteY4" fmla="*/ 0 h 428625"/>
                <a:gd name="connsiteX5" fmla="*/ 0 w 476250"/>
                <a:gd name="connsiteY5" fmla="*/ 38100 h 428625"/>
                <a:gd name="connsiteX6" fmla="*/ 0 w 476250"/>
                <a:gd name="connsiteY6" fmla="*/ 295275 h 428625"/>
                <a:gd name="connsiteX7" fmla="*/ 38100 w 476250"/>
                <a:gd name="connsiteY7" fmla="*/ 333375 h 428625"/>
                <a:gd name="connsiteX8" fmla="*/ 95250 w 476250"/>
                <a:gd name="connsiteY8" fmla="*/ 333375 h 428625"/>
                <a:gd name="connsiteX9" fmla="*/ 95250 w 476250"/>
                <a:gd name="connsiteY9" fmla="*/ 428625 h 428625"/>
                <a:gd name="connsiteX10" fmla="*/ 190500 w 476250"/>
                <a:gd name="connsiteY10" fmla="*/ 333375 h 428625"/>
                <a:gd name="connsiteX11" fmla="*/ 247650 w 476250"/>
                <a:gd name="connsiteY11" fmla="*/ 333375 h 428625"/>
                <a:gd name="connsiteX12" fmla="*/ 247650 w 476250"/>
                <a:gd name="connsiteY12" fmla="*/ 142875 h 428625"/>
                <a:gd name="connsiteX13" fmla="*/ 323850 w 476250"/>
                <a:gd name="connsiteY13" fmla="*/ 6667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0" h="428625">
                  <a:moveTo>
                    <a:pt x="323850" y="66675"/>
                  </a:moveTo>
                  <a:lnTo>
                    <a:pt x="476250" y="66675"/>
                  </a:lnTo>
                  <a:lnTo>
                    <a:pt x="476250" y="38100"/>
                  </a:lnTo>
                  <a:cubicBezTo>
                    <a:pt x="476250" y="17145"/>
                    <a:pt x="459105" y="0"/>
                    <a:pt x="438150" y="0"/>
                  </a:cubicBez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295275"/>
                  </a:lnTo>
                  <a:cubicBezTo>
                    <a:pt x="0" y="316230"/>
                    <a:pt x="17145" y="333375"/>
                    <a:pt x="38100" y="333375"/>
                  </a:cubicBezTo>
                  <a:lnTo>
                    <a:pt x="95250" y="333375"/>
                  </a:lnTo>
                  <a:lnTo>
                    <a:pt x="95250" y="428625"/>
                  </a:lnTo>
                  <a:lnTo>
                    <a:pt x="190500" y="333375"/>
                  </a:lnTo>
                  <a:lnTo>
                    <a:pt x="247650" y="333375"/>
                  </a:lnTo>
                  <a:lnTo>
                    <a:pt x="247650" y="142875"/>
                  </a:lnTo>
                  <a:cubicBezTo>
                    <a:pt x="247650" y="100965"/>
                    <a:pt x="281940" y="66675"/>
                    <a:pt x="323850" y="6667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" name="Frihandsfigur 36">
              <a:extLst>
                <a:ext uri="{FF2B5EF4-FFF2-40B4-BE49-F238E27FC236}">
                  <a16:creationId xmlns:a16="http://schemas.microsoft.com/office/drawing/2014/main" id="{C5366B29-3BC3-F38A-4863-15E7B644F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39287" y="936252"/>
              <a:ext cx="476250" cy="428625"/>
            </a:xfrm>
            <a:custGeom>
              <a:avLst/>
              <a:gdLst>
                <a:gd name="connsiteX0" fmla="*/ 438150 w 476250"/>
                <a:gd name="connsiteY0" fmla="*/ 0 h 428625"/>
                <a:gd name="connsiteX1" fmla="*/ 38100 w 476250"/>
                <a:gd name="connsiteY1" fmla="*/ 0 h 428625"/>
                <a:gd name="connsiteX2" fmla="*/ 0 w 476250"/>
                <a:gd name="connsiteY2" fmla="*/ 38100 h 428625"/>
                <a:gd name="connsiteX3" fmla="*/ 0 w 476250"/>
                <a:gd name="connsiteY3" fmla="*/ 295275 h 428625"/>
                <a:gd name="connsiteX4" fmla="*/ 38100 w 476250"/>
                <a:gd name="connsiteY4" fmla="*/ 333375 h 428625"/>
                <a:gd name="connsiteX5" fmla="*/ 285750 w 476250"/>
                <a:gd name="connsiteY5" fmla="*/ 333375 h 428625"/>
                <a:gd name="connsiteX6" fmla="*/ 381000 w 476250"/>
                <a:gd name="connsiteY6" fmla="*/ 428625 h 428625"/>
                <a:gd name="connsiteX7" fmla="*/ 381000 w 476250"/>
                <a:gd name="connsiteY7" fmla="*/ 333375 h 428625"/>
                <a:gd name="connsiteX8" fmla="*/ 438150 w 476250"/>
                <a:gd name="connsiteY8" fmla="*/ 333375 h 428625"/>
                <a:gd name="connsiteX9" fmla="*/ 476250 w 476250"/>
                <a:gd name="connsiteY9" fmla="*/ 295275 h 428625"/>
                <a:gd name="connsiteX10" fmla="*/ 476250 w 476250"/>
                <a:gd name="connsiteY10" fmla="*/ 38100 h 428625"/>
                <a:gd name="connsiteX11" fmla="*/ 438150 w 476250"/>
                <a:gd name="connsiteY11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250" h="428625">
                  <a:moveTo>
                    <a:pt x="438150" y="0"/>
                  </a:move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295275"/>
                  </a:lnTo>
                  <a:cubicBezTo>
                    <a:pt x="0" y="316230"/>
                    <a:pt x="17145" y="333375"/>
                    <a:pt x="38100" y="333375"/>
                  </a:cubicBezTo>
                  <a:lnTo>
                    <a:pt x="285750" y="333375"/>
                  </a:lnTo>
                  <a:lnTo>
                    <a:pt x="381000" y="428625"/>
                  </a:lnTo>
                  <a:lnTo>
                    <a:pt x="381000" y="333375"/>
                  </a:lnTo>
                  <a:lnTo>
                    <a:pt x="438150" y="333375"/>
                  </a:lnTo>
                  <a:cubicBezTo>
                    <a:pt x="459105" y="333375"/>
                    <a:pt x="476250" y="316230"/>
                    <a:pt x="476250" y="295275"/>
                  </a:cubicBezTo>
                  <a:lnTo>
                    <a:pt x="476250" y="38100"/>
                  </a:lnTo>
                  <a:cubicBezTo>
                    <a:pt x="476250" y="17145"/>
                    <a:pt x="459105" y="0"/>
                    <a:pt x="43815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23287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19A66BB-EC43-84B6-8966-9E7BFADE1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774"/>
            <a:ext cx="2629912" cy="590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sv-S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B90D142-7EE8-1B1B-7D31-805B14ED7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2" y="587626"/>
            <a:ext cx="10695430" cy="5707666"/>
          </a:xfrm>
        </p:spPr>
        <p:txBody>
          <a:bodyPr anchor="ctr"/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Regional utveckling har en egen styrlogik som handlar om </a:t>
            </a:r>
            <a:b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samverkan och samhandling. Vad ser du som framgångs-</a:t>
            </a:r>
            <a:b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faktorer för att leda det regionala arbetet?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Vilka utmaningar har regionen lyft i </a:t>
            </a:r>
            <a:r>
              <a:rPr lang="sv-SE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RUS:en</a:t>
            </a:r>
            <a: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? Hur ser samhandlingen med andra </a:t>
            </a:r>
            <a:b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aktörer kring utmaningarna ut? Vad behöver utvecklas?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den nationella strategin för regional utveckling lyfts </a:t>
            </a:r>
            <a:r>
              <a:rPr lang="sv-SE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ett utmaningsdrivet arbetssätt</a:t>
            </a:r>
            <a: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som en väg framåt. Har din region ett utmaningsdrivet förhållningssätt? </a:t>
            </a:r>
            <a:b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Vad innebär det i praktiken? Ge exempel!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Hur används uppföljning och utvärdering av regional utveckling i din region – och av vem? </a:t>
            </a:r>
            <a:b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Finns rutiner för lärande? Ge exempel!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Är regionens ledarskap väl förankrat i länet? Ge exempel!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7A41D84-37CA-AB03-2290-DED9F67C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366" y="0"/>
            <a:ext cx="2629912" cy="587626"/>
          </a:xfrm>
        </p:spPr>
        <p:txBody>
          <a:bodyPr anchor="ctr"/>
          <a:lstStyle/>
          <a:p>
            <a:pPr algn="ctr"/>
            <a:r>
              <a:rPr lang="sv-SE" sz="1600" dirty="0"/>
              <a:t>Diskutera – Kapitel 2</a:t>
            </a:r>
          </a:p>
        </p:txBody>
      </p:sp>
      <p:sp>
        <p:nvSpPr>
          <p:cNvPr id="10" name="Bild 8">
            <a:extLst>
              <a:ext uri="{FF2B5EF4-FFF2-40B4-BE49-F238E27FC236}">
                <a16:creationId xmlns:a16="http://schemas.microsoft.com/office/drawing/2014/main" id="{A93F8C2B-4FAE-E4A0-D01C-1A2769DF4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3076" y="382076"/>
            <a:ext cx="3089180" cy="1932513"/>
          </a:xfrm>
          <a:custGeom>
            <a:avLst/>
            <a:gdLst>
              <a:gd name="connsiteX0" fmla="*/ 2477965 w 2608384"/>
              <a:gd name="connsiteY0" fmla="*/ 0 h 2378232"/>
              <a:gd name="connsiteX1" fmla="*/ 130419 w 2608384"/>
              <a:gd name="connsiteY1" fmla="*/ 0 h 2378232"/>
              <a:gd name="connsiteX2" fmla="*/ 0 w 2608384"/>
              <a:gd name="connsiteY2" fmla="*/ 130419 h 2378232"/>
              <a:gd name="connsiteX3" fmla="*/ 0 w 2608384"/>
              <a:gd name="connsiteY3" fmla="*/ 1714629 h 2378232"/>
              <a:gd name="connsiteX4" fmla="*/ 130419 w 2608384"/>
              <a:gd name="connsiteY4" fmla="*/ 1845048 h 2378232"/>
              <a:gd name="connsiteX5" fmla="*/ 1565031 w 2608384"/>
              <a:gd name="connsiteY5" fmla="*/ 1845048 h 2378232"/>
              <a:gd name="connsiteX6" fmla="*/ 2086708 w 2608384"/>
              <a:gd name="connsiteY6" fmla="*/ 2378233 h 2378232"/>
              <a:gd name="connsiteX7" fmla="*/ 2086708 w 2608384"/>
              <a:gd name="connsiteY7" fmla="*/ 1848884 h 2378232"/>
              <a:gd name="connsiteX8" fmla="*/ 2477965 w 2608384"/>
              <a:gd name="connsiteY8" fmla="*/ 1848884 h 2378232"/>
              <a:gd name="connsiteX9" fmla="*/ 2608385 w 2608384"/>
              <a:gd name="connsiteY9" fmla="*/ 1718465 h 2378232"/>
              <a:gd name="connsiteX10" fmla="*/ 2608385 w 2608384"/>
              <a:gd name="connsiteY10" fmla="*/ 134255 h 2378232"/>
              <a:gd name="connsiteX11" fmla="*/ 2477965 w 2608384"/>
              <a:gd name="connsiteY11" fmla="*/ 0 h 237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8384" h="2378232">
                <a:moveTo>
                  <a:pt x="2477965" y="0"/>
                </a:moveTo>
                <a:lnTo>
                  <a:pt x="130419" y="0"/>
                </a:lnTo>
                <a:cubicBezTo>
                  <a:pt x="57538" y="0"/>
                  <a:pt x="0" y="61374"/>
                  <a:pt x="0" y="130419"/>
                </a:cubicBezTo>
                <a:lnTo>
                  <a:pt x="0" y="1714629"/>
                </a:lnTo>
                <a:cubicBezTo>
                  <a:pt x="0" y="1787510"/>
                  <a:pt x="57538" y="1845048"/>
                  <a:pt x="130419" y="1845048"/>
                </a:cubicBezTo>
                <a:lnTo>
                  <a:pt x="1565031" y="1845048"/>
                </a:lnTo>
                <a:lnTo>
                  <a:pt x="2086708" y="2378233"/>
                </a:lnTo>
                <a:lnTo>
                  <a:pt x="2086708" y="1848884"/>
                </a:lnTo>
                <a:lnTo>
                  <a:pt x="2477965" y="1848884"/>
                </a:lnTo>
                <a:cubicBezTo>
                  <a:pt x="2550847" y="1848884"/>
                  <a:pt x="2608385" y="1787510"/>
                  <a:pt x="2608385" y="1718465"/>
                </a:cubicBezTo>
                <a:lnTo>
                  <a:pt x="2608385" y="134255"/>
                </a:lnTo>
                <a:cubicBezTo>
                  <a:pt x="2608385" y="61374"/>
                  <a:pt x="2550847" y="0"/>
                  <a:pt x="2477965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298" cap="flat">
            <a:noFill/>
            <a:prstDash val="solid"/>
            <a:miter/>
          </a:ln>
        </p:spPr>
        <p:txBody>
          <a:bodyPr lIns="251999" tIns="72000" rIns="72000" bIns="503999" rtlCol="0" anchor="ctr"/>
          <a:lstStyle/>
          <a:p>
            <a:r>
              <a:rPr lang="sv-SE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Hur ser det ut i din region? </a:t>
            </a:r>
            <a:r>
              <a:rPr lang="sv-SE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Fundera först själv, diskutera sedan med andra!</a:t>
            </a:r>
          </a:p>
        </p:txBody>
      </p:sp>
    </p:spTree>
    <p:extLst>
      <p:ext uri="{BB962C8B-B14F-4D97-AF65-F5344CB8AC3E}">
        <p14:creationId xmlns:p14="http://schemas.microsoft.com/office/powerpoint/2010/main" val="3191980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A314ABC-75C2-59A2-38AA-359A5BFD5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3" y="2495203"/>
            <a:ext cx="7438046" cy="26657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Regionen driver, leder och samordnar.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Kommunernas engagemang ger styrka.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Statliga myndigheter ska samverka och bidra.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Lärosäten – innovation, kompetens, utveckling.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Näringslivet – kompetensförsörjning, attraktivitet, infrastruktur.</a:t>
            </a:r>
            <a:endParaRPr lang="sv-SE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Civilsamhället – mobilisering, engagemang.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61B962C-BB3D-5BF5-CE23-239A8AB4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sv-SE" dirty="0"/>
              <a:t>Driva, leda och samordna i länet</a:t>
            </a:r>
          </a:p>
        </p:txBody>
      </p:sp>
    </p:spTree>
    <p:extLst>
      <p:ext uri="{BB962C8B-B14F-4D97-AF65-F5344CB8AC3E}">
        <p14:creationId xmlns:p14="http://schemas.microsoft.com/office/powerpoint/2010/main" val="2501623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2">
            <a:extLst>
              <a:ext uri="{FF2B5EF4-FFF2-40B4-BE49-F238E27FC236}">
                <a16:creationId xmlns:a16="http://schemas.microsoft.com/office/drawing/2014/main" id="{6DDC11F6-DC08-37A4-AAE1-6BC03D37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241917"/>
            <a:ext cx="9608400" cy="1965600"/>
          </a:xfrm>
        </p:spPr>
        <p:txBody>
          <a:bodyPr anchor="ctr"/>
          <a:lstStyle/>
          <a:p>
            <a:pPr algn="l"/>
            <a:r>
              <a:rPr lang="sv-SE" sz="4400" dirty="0"/>
              <a:t>Diskutera – Kapitel 3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F75A0B46-D826-A58F-8D95-86F3D6131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01436" y="2169459"/>
            <a:ext cx="4126084" cy="2254622"/>
            <a:chOff x="7653537" y="831477"/>
            <a:chExt cx="762000" cy="533400"/>
          </a:xfrm>
        </p:grpSpPr>
        <p:sp>
          <p:nvSpPr>
            <p:cNvPr id="33" name="Frihandsfigur 32">
              <a:extLst>
                <a:ext uri="{FF2B5EF4-FFF2-40B4-BE49-F238E27FC236}">
                  <a16:creationId xmlns:a16="http://schemas.microsoft.com/office/drawing/2014/main" id="{4D68D675-CCCA-36B4-4687-244070897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53537" y="831477"/>
              <a:ext cx="476250" cy="428625"/>
            </a:xfrm>
            <a:custGeom>
              <a:avLst/>
              <a:gdLst>
                <a:gd name="connsiteX0" fmla="*/ 323850 w 476250"/>
                <a:gd name="connsiteY0" fmla="*/ 66675 h 428625"/>
                <a:gd name="connsiteX1" fmla="*/ 476250 w 476250"/>
                <a:gd name="connsiteY1" fmla="*/ 66675 h 428625"/>
                <a:gd name="connsiteX2" fmla="*/ 476250 w 476250"/>
                <a:gd name="connsiteY2" fmla="*/ 38100 h 428625"/>
                <a:gd name="connsiteX3" fmla="*/ 438150 w 476250"/>
                <a:gd name="connsiteY3" fmla="*/ 0 h 428625"/>
                <a:gd name="connsiteX4" fmla="*/ 38100 w 476250"/>
                <a:gd name="connsiteY4" fmla="*/ 0 h 428625"/>
                <a:gd name="connsiteX5" fmla="*/ 0 w 476250"/>
                <a:gd name="connsiteY5" fmla="*/ 38100 h 428625"/>
                <a:gd name="connsiteX6" fmla="*/ 0 w 476250"/>
                <a:gd name="connsiteY6" fmla="*/ 295275 h 428625"/>
                <a:gd name="connsiteX7" fmla="*/ 38100 w 476250"/>
                <a:gd name="connsiteY7" fmla="*/ 333375 h 428625"/>
                <a:gd name="connsiteX8" fmla="*/ 95250 w 476250"/>
                <a:gd name="connsiteY8" fmla="*/ 333375 h 428625"/>
                <a:gd name="connsiteX9" fmla="*/ 95250 w 476250"/>
                <a:gd name="connsiteY9" fmla="*/ 428625 h 428625"/>
                <a:gd name="connsiteX10" fmla="*/ 190500 w 476250"/>
                <a:gd name="connsiteY10" fmla="*/ 333375 h 428625"/>
                <a:gd name="connsiteX11" fmla="*/ 247650 w 476250"/>
                <a:gd name="connsiteY11" fmla="*/ 333375 h 428625"/>
                <a:gd name="connsiteX12" fmla="*/ 247650 w 476250"/>
                <a:gd name="connsiteY12" fmla="*/ 142875 h 428625"/>
                <a:gd name="connsiteX13" fmla="*/ 323850 w 476250"/>
                <a:gd name="connsiteY13" fmla="*/ 6667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0" h="428625">
                  <a:moveTo>
                    <a:pt x="323850" y="66675"/>
                  </a:moveTo>
                  <a:lnTo>
                    <a:pt x="476250" y="66675"/>
                  </a:lnTo>
                  <a:lnTo>
                    <a:pt x="476250" y="38100"/>
                  </a:lnTo>
                  <a:cubicBezTo>
                    <a:pt x="476250" y="17145"/>
                    <a:pt x="459105" y="0"/>
                    <a:pt x="438150" y="0"/>
                  </a:cubicBez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295275"/>
                  </a:lnTo>
                  <a:cubicBezTo>
                    <a:pt x="0" y="316230"/>
                    <a:pt x="17145" y="333375"/>
                    <a:pt x="38100" y="333375"/>
                  </a:cubicBezTo>
                  <a:lnTo>
                    <a:pt x="95250" y="333375"/>
                  </a:lnTo>
                  <a:lnTo>
                    <a:pt x="95250" y="428625"/>
                  </a:lnTo>
                  <a:lnTo>
                    <a:pt x="190500" y="333375"/>
                  </a:lnTo>
                  <a:lnTo>
                    <a:pt x="247650" y="333375"/>
                  </a:lnTo>
                  <a:lnTo>
                    <a:pt x="247650" y="142875"/>
                  </a:lnTo>
                  <a:cubicBezTo>
                    <a:pt x="247650" y="100965"/>
                    <a:pt x="281940" y="66675"/>
                    <a:pt x="323850" y="6667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 33">
              <a:extLst>
                <a:ext uri="{FF2B5EF4-FFF2-40B4-BE49-F238E27FC236}">
                  <a16:creationId xmlns:a16="http://schemas.microsoft.com/office/drawing/2014/main" id="{BDE79DA3-0EF9-A7F0-90D2-52AB9218D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39287" y="936252"/>
              <a:ext cx="476250" cy="428625"/>
            </a:xfrm>
            <a:custGeom>
              <a:avLst/>
              <a:gdLst>
                <a:gd name="connsiteX0" fmla="*/ 438150 w 476250"/>
                <a:gd name="connsiteY0" fmla="*/ 0 h 428625"/>
                <a:gd name="connsiteX1" fmla="*/ 38100 w 476250"/>
                <a:gd name="connsiteY1" fmla="*/ 0 h 428625"/>
                <a:gd name="connsiteX2" fmla="*/ 0 w 476250"/>
                <a:gd name="connsiteY2" fmla="*/ 38100 h 428625"/>
                <a:gd name="connsiteX3" fmla="*/ 0 w 476250"/>
                <a:gd name="connsiteY3" fmla="*/ 295275 h 428625"/>
                <a:gd name="connsiteX4" fmla="*/ 38100 w 476250"/>
                <a:gd name="connsiteY4" fmla="*/ 333375 h 428625"/>
                <a:gd name="connsiteX5" fmla="*/ 285750 w 476250"/>
                <a:gd name="connsiteY5" fmla="*/ 333375 h 428625"/>
                <a:gd name="connsiteX6" fmla="*/ 381000 w 476250"/>
                <a:gd name="connsiteY6" fmla="*/ 428625 h 428625"/>
                <a:gd name="connsiteX7" fmla="*/ 381000 w 476250"/>
                <a:gd name="connsiteY7" fmla="*/ 333375 h 428625"/>
                <a:gd name="connsiteX8" fmla="*/ 438150 w 476250"/>
                <a:gd name="connsiteY8" fmla="*/ 333375 h 428625"/>
                <a:gd name="connsiteX9" fmla="*/ 476250 w 476250"/>
                <a:gd name="connsiteY9" fmla="*/ 295275 h 428625"/>
                <a:gd name="connsiteX10" fmla="*/ 476250 w 476250"/>
                <a:gd name="connsiteY10" fmla="*/ 38100 h 428625"/>
                <a:gd name="connsiteX11" fmla="*/ 438150 w 476250"/>
                <a:gd name="connsiteY11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250" h="428625">
                  <a:moveTo>
                    <a:pt x="438150" y="0"/>
                  </a:move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295275"/>
                  </a:lnTo>
                  <a:cubicBezTo>
                    <a:pt x="0" y="316230"/>
                    <a:pt x="17145" y="333375"/>
                    <a:pt x="38100" y="333375"/>
                  </a:cubicBezTo>
                  <a:lnTo>
                    <a:pt x="285750" y="333375"/>
                  </a:lnTo>
                  <a:lnTo>
                    <a:pt x="381000" y="428625"/>
                  </a:lnTo>
                  <a:lnTo>
                    <a:pt x="381000" y="333375"/>
                  </a:lnTo>
                  <a:lnTo>
                    <a:pt x="438150" y="333375"/>
                  </a:lnTo>
                  <a:cubicBezTo>
                    <a:pt x="459105" y="333375"/>
                    <a:pt x="476250" y="316230"/>
                    <a:pt x="476250" y="295275"/>
                  </a:cubicBezTo>
                  <a:lnTo>
                    <a:pt x="476250" y="38100"/>
                  </a:lnTo>
                  <a:cubicBezTo>
                    <a:pt x="476250" y="17145"/>
                    <a:pt x="459105" y="0"/>
                    <a:pt x="43815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601814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C0F1CEF-3E3F-4DB9-D68F-31EAEECF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774"/>
            <a:ext cx="2629912" cy="590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sv-S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D7FF622-AD4E-616E-64F3-4776F7258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1" y="587626"/>
            <a:ext cx="10563545" cy="5698873"/>
          </a:xfrm>
        </p:spPr>
        <p:txBody>
          <a:bodyPr anchor="ctr"/>
          <a:lstStyle/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När har den regionala ledarrollen fungerat bra i din region? </a:t>
            </a:r>
            <a:b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När har den fungerat sämre?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Hur ser samspelet mellan din region och kommunerna i länet ut? </a:t>
            </a:r>
            <a:b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Ge exempel! Vad bör utvecklas?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Hur fungerar samarbetet med olika statliga myndigheter? Vad kan utvecklas?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Hur ser samspelet mellan näringslivet/civilsamhället/närmaste lärosäte och din region ut? Ge exempel! Vad bör utvecklas?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Vilka organisationer och personer fungerar som ”en röst för territoriet” i din region?  </a:t>
            </a:r>
            <a:b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Vilka grupper och organisationer saknas ofta i regionala sammanhang? </a:t>
            </a:r>
            <a:endParaRPr lang="sv-SE" sz="20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B5D2505-0F8F-7670-96B8-92227C15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91" y="0"/>
            <a:ext cx="2629912" cy="587626"/>
          </a:xfrm>
        </p:spPr>
        <p:txBody>
          <a:bodyPr anchor="ctr"/>
          <a:lstStyle/>
          <a:p>
            <a:pPr algn="ctr"/>
            <a:r>
              <a:rPr lang="sv-SE" sz="1600" dirty="0"/>
              <a:t>Diskutera – Kapitel 3</a:t>
            </a:r>
          </a:p>
        </p:txBody>
      </p:sp>
      <p:sp>
        <p:nvSpPr>
          <p:cNvPr id="11" name="Bild 8">
            <a:extLst>
              <a:ext uri="{FF2B5EF4-FFF2-40B4-BE49-F238E27FC236}">
                <a16:creationId xmlns:a16="http://schemas.microsoft.com/office/drawing/2014/main" id="{6AA55F91-4103-6162-805A-25FCCF2D2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3076" y="382076"/>
            <a:ext cx="3089180" cy="1932513"/>
          </a:xfrm>
          <a:custGeom>
            <a:avLst/>
            <a:gdLst>
              <a:gd name="connsiteX0" fmla="*/ 2477965 w 2608384"/>
              <a:gd name="connsiteY0" fmla="*/ 0 h 2378232"/>
              <a:gd name="connsiteX1" fmla="*/ 130419 w 2608384"/>
              <a:gd name="connsiteY1" fmla="*/ 0 h 2378232"/>
              <a:gd name="connsiteX2" fmla="*/ 0 w 2608384"/>
              <a:gd name="connsiteY2" fmla="*/ 130419 h 2378232"/>
              <a:gd name="connsiteX3" fmla="*/ 0 w 2608384"/>
              <a:gd name="connsiteY3" fmla="*/ 1714629 h 2378232"/>
              <a:gd name="connsiteX4" fmla="*/ 130419 w 2608384"/>
              <a:gd name="connsiteY4" fmla="*/ 1845048 h 2378232"/>
              <a:gd name="connsiteX5" fmla="*/ 1565031 w 2608384"/>
              <a:gd name="connsiteY5" fmla="*/ 1845048 h 2378232"/>
              <a:gd name="connsiteX6" fmla="*/ 2086708 w 2608384"/>
              <a:gd name="connsiteY6" fmla="*/ 2378233 h 2378232"/>
              <a:gd name="connsiteX7" fmla="*/ 2086708 w 2608384"/>
              <a:gd name="connsiteY7" fmla="*/ 1848884 h 2378232"/>
              <a:gd name="connsiteX8" fmla="*/ 2477965 w 2608384"/>
              <a:gd name="connsiteY8" fmla="*/ 1848884 h 2378232"/>
              <a:gd name="connsiteX9" fmla="*/ 2608385 w 2608384"/>
              <a:gd name="connsiteY9" fmla="*/ 1718465 h 2378232"/>
              <a:gd name="connsiteX10" fmla="*/ 2608385 w 2608384"/>
              <a:gd name="connsiteY10" fmla="*/ 134255 h 2378232"/>
              <a:gd name="connsiteX11" fmla="*/ 2477965 w 2608384"/>
              <a:gd name="connsiteY11" fmla="*/ 0 h 237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8384" h="2378232">
                <a:moveTo>
                  <a:pt x="2477965" y="0"/>
                </a:moveTo>
                <a:lnTo>
                  <a:pt x="130419" y="0"/>
                </a:lnTo>
                <a:cubicBezTo>
                  <a:pt x="57538" y="0"/>
                  <a:pt x="0" y="61374"/>
                  <a:pt x="0" y="130419"/>
                </a:cubicBezTo>
                <a:lnTo>
                  <a:pt x="0" y="1714629"/>
                </a:lnTo>
                <a:cubicBezTo>
                  <a:pt x="0" y="1787510"/>
                  <a:pt x="57538" y="1845048"/>
                  <a:pt x="130419" y="1845048"/>
                </a:cubicBezTo>
                <a:lnTo>
                  <a:pt x="1565031" y="1845048"/>
                </a:lnTo>
                <a:lnTo>
                  <a:pt x="2086708" y="2378233"/>
                </a:lnTo>
                <a:lnTo>
                  <a:pt x="2086708" y="1848884"/>
                </a:lnTo>
                <a:lnTo>
                  <a:pt x="2477965" y="1848884"/>
                </a:lnTo>
                <a:cubicBezTo>
                  <a:pt x="2550847" y="1848884"/>
                  <a:pt x="2608385" y="1787510"/>
                  <a:pt x="2608385" y="1718465"/>
                </a:cubicBezTo>
                <a:lnTo>
                  <a:pt x="2608385" y="134255"/>
                </a:lnTo>
                <a:cubicBezTo>
                  <a:pt x="2608385" y="61374"/>
                  <a:pt x="2550847" y="0"/>
                  <a:pt x="2477965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298" cap="flat">
            <a:noFill/>
            <a:prstDash val="solid"/>
            <a:miter/>
          </a:ln>
        </p:spPr>
        <p:txBody>
          <a:bodyPr lIns="251999" tIns="72000" rIns="72000" bIns="503999" rtlCol="0" anchor="ctr"/>
          <a:lstStyle/>
          <a:p>
            <a:r>
              <a:rPr lang="sv-SE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Hur ser det ut i din region? </a:t>
            </a:r>
            <a:r>
              <a:rPr lang="sv-SE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Fundera först själv, diskutera sedan med andra!</a:t>
            </a:r>
          </a:p>
        </p:txBody>
      </p:sp>
    </p:spTree>
    <p:extLst>
      <p:ext uri="{BB962C8B-B14F-4D97-AF65-F5344CB8AC3E}">
        <p14:creationId xmlns:p14="http://schemas.microsoft.com/office/powerpoint/2010/main" val="165107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9B9E6BB-B159-6AAC-DF9D-4547BEC6E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Förbered och förankra.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Allianser bygger styrka.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Vara närvarande på rätt arenor.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Agera och odla myndighetskontakter.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C16F903-352D-8B77-CB17-3E66C16D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874602"/>
            <a:ext cx="7177909" cy="1231392"/>
          </a:xfrm>
        </p:spPr>
        <p:txBody>
          <a:bodyPr/>
          <a:lstStyle/>
          <a:p>
            <a:r>
              <a:rPr lang="sv-SE" dirty="0"/>
              <a:t>Agera storregionalt, nationellt och internationellt</a:t>
            </a:r>
          </a:p>
        </p:txBody>
      </p:sp>
      <p:pic>
        <p:nvPicPr>
          <p:cNvPr id="5" name="Bild 4" descr="Europa med hel fyllning">
            <a:extLst>
              <a:ext uri="{FF2B5EF4-FFF2-40B4-BE49-F238E27FC236}">
                <a16:creationId xmlns:a16="http://schemas.microsoft.com/office/drawing/2014/main" id="{87CD2FF4-4A49-2705-7A75-C3C6B6470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4823" y="874603"/>
            <a:ext cx="5395558" cy="539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98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2">
            <a:extLst>
              <a:ext uri="{FF2B5EF4-FFF2-40B4-BE49-F238E27FC236}">
                <a16:creationId xmlns:a16="http://schemas.microsoft.com/office/drawing/2014/main" id="{E886796B-6A76-5C3D-04F1-FF77F158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241917"/>
            <a:ext cx="9608400" cy="1965600"/>
          </a:xfrm>
        </p:spPr>
        <p:txBody>
          <a:bodyPr anchor="ctr"/>
          <a:lstStyle/>
          <a:p>
            <a:pPr algn="l"/>
            <a:r>
              <a:rPr lang="sv-SE" sz="4400" dirty="0"/>
              <a:t>Diskutera – Kapitel 4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9F647FF8-18AF-2C5D-DD28-F2C09A22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01436" y="2169459"/>
            <a:ext cx="4126084" cy="2254622"/>
            <a:chOff x="7653537" y="831477"/>
            <a:chExt cx="762000" cy="533400"/>
          </a:xfrm>
        </p:grpSpPr>
        <p:sp>
          <p:nvSpPr>
            <p:cNvPr id="28" name="Frihandsfigur 27">
              <a:extLst>
                <a:ext uri="{FF2B5EF4-FFF2-40B4-BE49-F238E27FC236}">
                  <a16:creationId xmlns:a16="http://schemas.microsoft.com/office/drawing/2014/main" id="{CDE77787-FAD1-25A4-CDBB-5F5AA1277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53537" y="831477"/>
              <a:ext cx="476250" cy="428625"/>
            </a:xfrm>
            <a:custGeom>
              <a:avLst/>
              <a:gdLst>
                <a:gd name="connsiteX0" fmla="*/ 323850 w 476250"/>
                <a:gd name="connsiteY0" fmla="*/ 66675 h 428625"/>
                <a:gd name="connsiteX1" fmla="*/ 476250 w 476250"/>
                <a:gd name="connsiteY1" fmla="*/ 66675 h 428625"/>
                <a:gd name="connsiteX2" fmla="*/ 476250 w 476250"/>
                <a:gd name="connsiteY2" fmla="*/ 38100 h 428625"/>
                <a:gd name="connsiteX3" fmla="*/ 438150 w 476250"/>
                <a:gd name="connsiteY3" fmla="*/ 0 h 428625"/>
                <a:gd name="connsiteX4" fmla="*/ 38100 w 476250"/>
                <a:gd name="connsiteY4" fmla="*/ 0 h 428625"/>
                <a:gd name="connsiteX5" fmla="*/ 0 w 476250"/>
                <a:gd name="connsiteY5" fmla="*/ 38100 h 428625"/>
                <a:gd name="connsiteX6" fmla="*/ 0 w 476250"/>
                <a:gd name="connsiteY6" fmla="*/ 295275 h 428625"/>
                <a:gd name="connsiteX7" fmla="*/ 38100 w 476250"/>
                <a:gd name="connsiteY7" fmla="*/ 333375 h 428625"/>
                <a:gd name="connsiteX8" fmla="*/ 95250 w 476250"/>
                <a:gd name="connsiteY8" fmla="*/ 333375 h 428625"/>
                <a:gd name="connsiteX9" fmla="*/ 95250 w 476250"/>
                <a:gd name="connsiteY9" fmla="*/ 428625 h 428625"/>
                <a:gd name="connsiteX10" fmla="*/ 190500 w 476250"/>
                <a:gd name="connsiteY10" fmla="*/ 333375 h 428625"/>
                <a:gd name="connsiteX11" fmla="*/ 247650 w 476250"/>
                <a:gd name="connsiteY11" fmla="*/ 333375 h 428625"/>
                <a:gd name="connsiteX12" fmla="*/ 247650 w 476250"/>
                <a:gd name="connsiteY12" fmla="*/ 142875 h 428625"/>
                <a:gd name="connsiteX13" fmla="*/ 323850 w 476250"/>
                <a:gd name="connsiteY13" fmla="*/ 6667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0" h="428625">
                  <a:moveTo>
                    <a:pt x="323850" y="66675"/>
                  </a:moveTo>
                  <a:lnTo>
                    <a:pt x="476250" y="66675"/>
                  </a:lnTo>
                  <a:lnTo>
                    <a:pt x="476250" y="38100"/>
                  </a:lnTo>
                  <a:cubicBezTo>
                    <a:pt x="476250" y="17145"/>
                    <a:pt x="459105" y="0"/>
                    <a:pt x="438150" y="0"/>
                  </a:cubicBez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295275"/>
                  </a:lnTo>
                  <a:cubicBezTo>
                    <a:pt x="0" y="316230"/>
                    <a:pt x="17145" y="333375"/>
                    <a:pt x="38100" y="333375"/>
                  </a:cubicBezTo>
                  <a:lnTo>
                    <a:pt x="95250" y="333375"/>
                  </a:lnTo>
                  <a:lnTo>
                    <a:pt x="95250" y="428625"/>
                  </a:lnTo>
                  <a:lnTo>
                    <a:pt x="190500" y="333375"/>
                  </a:lnTo>
                  <a:lnTo>
                    <a:pt x="247650" y="333375"/>
                  </a:lnTo>
                  <a:lnTo>
                    <a:pt x="247650" y="142875"/>
                  </a:lnTo>
                  <a:cubicBezTo>
                    <a:pt x="247650" y="100965"/>
                    <a:pt x="281940" y="66675"/>
                    <a:pt x="323850" y="6667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 28">
              <a:extLst>
                <a:ext uri="{FF2B5EF4-FFF2-40B4-BE49-F238E27FC236}">
                  <a16:creationId xmlns:a16="http://schemas.microsoft.com/office/drawing/2014/main" id="{00C39DA4-7318-BB58-8562-4F83AD6CD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39287" y="936252"/>
              <a:ext cx="476250" cy="428625"/>
            </a:xfrm>
            <a:custGeom>
              <a:avLst/>
              <a:gdLst>
                <a:gd name="connsiteX0" fmla="*/ 438150 w 476250"/>
                <a:gd name="connsiteY0" fmla="*/ 0 h 428625"/>
                <a:gd name="connsiteX1" fmla="*/ 38100 w 476250"/>
                <a:gd name="connsiteY1" fmla="*/ 0 h 428625"/>
                <a:gd name="connsiteX2" fmla="*/ 0 w 476250"/>
                <a:gd name="connsiteY2" fmla="*/ 38100 h 428625"/>
                <a:gd name="connsiteX3" fmla="*/ 0 w 476250"/>
                <a:gd name="connsiteY3" fmla="*/ 295275 h 428625"/>
                <a:gd name="connsiteX4" fmla="*/ 38100 w 476250"/>
                <a:gd name="connsiteY4" fmla="*/ 333375 h 428625"/>
                <a:gd name="connsiteX5" fmla="*/ 285750 w 476250"/>
                <a:gd name="connsiteY5" fmla="*/ 333375 h 428625"/>
                <a:gd name="connsiteX6" fmla="*/ 381000 w 476250"/>
                <a:gd name="connsiteY6" fmla="*/ 428625 h 428625"/>
                <a:gd name="connsiteX7" fmla="*/ 381000 w 476250"/>
                <a:gd name="connsiteY7" fmla="*/ 333375 h 428625"/>
                <a:gd name="connsiteX8" fmla="*/ 438150 w 476250"/>
                <a:gd name="connsiteY8" fmla="*/ 333375 h 428625"/>
                <a:gd name="connsiteX9" fmla="*/ 476250 w 476250"/>
                <a:gd name="connsiteY9" fmla="*/ 295275 h 428625"/>
                <a:gd name="connsiteX10" fmla="*/ 476250 w 476250"/>
                <a:gd name="connsiteY10" fmla="*/ 38100 h 428625"/>
                <a:gd name="connsiteX11" fmla="*/ 438150 w 476250"/>
                <a:gd name="connsiteY11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250" h="428625">
                  <a:moveTo>
                    <a:pt x="438150" y="0"/>
                  </a:move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295275"/>
                  </a:lnTo>
                  <a:cubicBezTo>
                    <a:pt x="0" y="316230"/>
                    <a:pt x="17145" y="333375"/>
                    <a:pt x="38100" y="333375"/>
                  </a:cubicBezTo>
                  <a:lnTo>
                    <a:pt x="285750" y="333375"/>
                  </a:lnTo>
                  <a:lnTo>
                    <a:pt x="381000" y="428625"/>
                  </a:lnTo>
                  <a:lnTo>
                    <a:pt x="381000" y="333375"/>
                  </a:lnTo>
                  <a:lnTo>
                    <a:pt x="438150" y="333375"/>
                  </a:lnTo>
                  <a:cubicBezTo>
                    <a:pt x="459105" y="333375"/>
                    <a:pt x="476250" y="316230"/>
                    <a:pt x="476250" y="295275"/>
                  </a:cubicBezTo>
                  <a:lnTo>
                    <a:pt x="476250" y="38100"/>
                  </a:lnTo>
                  <a:cubicBezTo>
                    <a:pt x="476250" y="17145"/>
                    <a:pt x="459105" y="0"/>
                    <a:pt x="43815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875513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3410BDA-5286-D30C-761C-6C0514179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774"/>
            <a:ext cx="2629912" cy="590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sv-S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B3B87D8-999B-02CA-54A2-01249BD8F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2" y="587626"/>
            <a:ext cx="9609825" cy="5707666"/>
          </a:xfrm>
        </p:spPr>
        <p:txBody>
          <a:bodyPr anchor="ctr"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Vilka mötesplatser utanför regionen är särskilt viktiga att delta i? </a:t>
            </a:r>
            <a:b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Varför? Vem bör delta?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Vilka nationella samarbeten är din region engagerad i? Vad är nyttan? </a:t>
            </a:r>
            <a:b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Vad är regionens främsta bidrag?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Vilka internationella samarbeten är din region engagerad i? Vad är nyttan? </a:t>
            </a:r>
            <a:b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Vad är regionens främsta bidrag?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Hur kan den offentliga debatten om regional utveckling lyftas och engagera fler?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83FCB8F-3569-59E6-D421-1B3AC636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91" y="0"/>
            <a:ext cx="2629911" cy="587626"/>
          </a:xfrm>
        </p:spPr>
        <p:txBody>
          <a:bodyPr anchor="ctr"/>
          <a:lstStyle/>
          <a:p>
            <a:pPr algn="ctr"/>
            <a:r>
              <a:rPr lang="sv-SE" sz="1600" dirty="0"/>
              <a:t>Diskutera – Kapitel 4</a:t>
            </a:r>
          </a:p>
        </p:txBody>
      </p:sp>
      <p:sp>
        <p:nvSpPr>
          <p:cNvPr id="7" name="Bild 8">
            <a:extLst>
              <a:ext uri="{FF2B5EF4-FFF2-40B4-BE49-F238E27FC236}">
                <a16:creationId xmlns:a16="http://schemas.microsoft.com/office/drawing/2014/main" id="{1986054C-21E3-78EF-A272-28C221EC2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3076" y="382076"/>
            <a:ext cx="3089180" cy="1932513"/>
          </a:xfrm>
          <a:custGeom>
            <a:avLst/>
            <a:gdLst>
              <a:gd name="connsiteX0" fmla="*/ 2477965 w 2608384"/>
              <a:gd name="connsiteY0" fmla="*/ 0 h 2378232"/>
              <a:gd name="connsiteX1" fmla="*/ 130419 w 2608384"/>
              <a:gd name="connsiteY1" fmla="*/ 0 h 2378232"/>
              <a:gd name="connsiteX2" fmla="*/ 0 w 2608384"/>
              <a:gd name="connsiteY2" fmla="*/ 130419 h 2378232"/>
              <a:gd name="connsiteX3" fmla="*/ 0 w 2608384"/>
              <a:gd name="connsiteY3" fmla="*/ 1714629 h 2378232"/>
              <a:gd name="connsiteX4" fmla="*/ 130419 w 2608384"/>
              <a:gd name="connsiteY4" fmla="*/ 1845048 h 2378232"/>
              <a:gd name="connsiteX5" fmla="*/ 1565031 w 2608384"/>
              <a:gd name="connsiteY5" fmla="*/ 1845048 h 2378232"/>
              <a:gd name="connsiteX6" fmla="*/ 2086708 w 2608384"/>
              <a:gd name="connsiteY6" fmla="*/ 2378233 h 2378232"/>
              <a:gd name="connsiteX7" fmla="*/ 2086708 w 2608384"/>
              <a:gd name="connsiteY7" fmla="*/ 1848884 h 2378232"/>
              <a:gd name="connsiteX8" fmla="*/ 2477965 w 2608384"/>
              <a:gd name="connsiteY8" fmla="*/ 1848884 h 2378232"/>
              <a:gd name="connsiteX9" fmla="*/ 2608385 w 2608384"/>
              <a:gd name="connsiteY9" fmla="*/ 1718465 h 2378232"/>
              <a:gd name="connsiteX10" fmla="*/ 2608385 w 2608384"/>
              <a:gd name="connsiteY10" fmla="*/ 134255 h 2378232"/>
              <a:gd name="connsiteX11" fmla="*/ 2477965 w 2608384"/>
              <a:gd name="connsiteY11" fmla="*/ 0 h 237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8384" h="2378232">
                <a:moveTo>
                  <a:pt x="2477965" y="0"/>
                </a:moveTo>
                <a:lnTo>
                  <a:pt x="130419" y="0"/>
                </a:lnTo>
                <a:cubicBezTo>
                  <a:pt x="57538" y="0"/>
                  <a:pt x="0" y="61374"/>
                  <a:pt x="0" y="130419"/>
                </a:cubicBezTo>
                <a:lnTo>
                  <a:pt x="0" y="1714629"/>
                </a:lnTo>
                <a:cubicBezTo>
                  <a:pt x="0" y="1787510"/>
                  <a:pt x="57538" y="1845048"/>
                  <a:pt x="130419" y="1845048"/>
                </a:cubicBezTo>
                <a:lnTo>
                  <a:pt x="1565031" y="1845048"/>
                </a:lnTo>
                <a:lnTo>
                  <a:pt x="2086708" y="2378233"/>
                </a:lnTo>
                <a:lnTo>
                  <a:pt x="2086708" y="1848884"/>
                </a:lnTo>
                <a:lnTo>
                  <a:pt x="2477965" y="1848884"/>
                </a:lnTo>
                <a:cubicBezTo>
                  <a:pt x="2550847" y="1848884"/>
                  <a:pt x="2608385" y="1787510"/>
                  <a:pt x="2608385" y="1718465"/>
                </a:cubicBezTo>
                <a:lnTo>
                  <a:pt x="2608385" y="134255"/>
                </a:lnTo>
                <a:cubicBezTo>
                  <a:pt x="2608385" y="61374"/>
                  <a:pt x="2550847" y="0"/>
                  <a:pt x="2477965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298" cap="flat">
            <a:noFill/>
            <a:prstDash val="solid"/>
            <a:miter/>
          </a:ln>
        </p:spPr>
        <p:txBody>
          <a:bodyPr lIns="251999" tIns="72000" rIns="72000" bIns="503999" rtlCol="0" anchor="ctr"/>
          <a:lstStyle/>
          <a:p>
            <a:r>
              <a:rPr lang="sv-SE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Hur ser det ut i din region? </a:t>
            </a:r>
            <a:r>
              <a:rPr lang="sv-SE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Fundera först själv, diskutera sedan med andra!</a:t>
            </a:r>
          </a:p>
        </p:txBody>
      </p:sp>
    </p:spTree>
    <p:extLst>
      <p:ext uri="{BB962C8B-B14F-4D97-AF65-F5344CB8AC3E}">
        <p14:creationId xmlns:p14="http://schemas.microsoft.com/office/powerpoint/2010/main" val="189055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EBBCE38-F171-3174-20E2-9A14A4B5B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3" y="2495203"/>
            <a:ext cx="6728460" cy="3738598"/>
          </a:xfrm>
        </p:spPr>
        <p:txBody>
          <a:bodyPr/>
          <a:lstStyle/>
          <a:p>
            <a:pPr marL="30163" indent="0">
              <a:buNone/>
            </a:pPr>
            <a:r>
              <a:rPr lang="sv-SE" dirty="0"/>
              <a:t>En uppdrag som har regional demokratisk förankring och en enhetlighet över hela landet. Det är medborgarna som, via sina förtroendevalda i </a:t>
            </a:r>
            <a:r>
              <a:rPr lang="sv-SE" b="1" dirty="0"/>
              <a:t>regionfullmäktige</a:t>
            </a:r>
            <a:r>
              <a:rPr lang="sv-SE" dirty="0"/>
              <a:t>, fyller det regionala utvecklingsuppdraget med innehåll. </a:t>
            </a:r>
          </a:p>
          <a:p>
            <a:pPr marL="30163" indent="0">
              <a:buNone/>
            </a:pPr>
            <a:r>
              <a:rPr lang="sv-SE" sz="2000" dirty="0">
                <a:solidFill>
                  <a:schemeClr val="tx1"/>
                </a:solidFill>
              </a:rPr>
              <a:t>Staten ger mandatet enligt </a:t>
            </a:r>
            <a:r>
              <a:rPr lang="sv-SE" sz="2000" i="1" dirty="0">
                <a:solidFill>
                  <a:schemeClr val="tx1"/>
                </a:solidFill>
              </a:rPr>
              <a:t>Lagen om regionalt utvecklingsansvar </a:t>
            </a:r>
            <a:r>
              <a:rPr lang="sv-SE" sz="2000" dirty="0">
                <a:solidFill>
                  <a:schemeClr val="tx1"/>
                </a:solidFill>
              </a:rPr>
              <a:t>(2010:630) att </a:t>
            </a:r>
            <a:r>
              <a:rPr lang="sv-SE" sz="2000" b="1" dirty="0">
                <a:solidFill>
                  <a:schemeClr val="tx1"/>
                </a:solidFill>
              </a:rPr>
              <a:t>driva, leda och samordna </a:t>
            </a:r>
            <a:r>
              <a:rPr lang="sv-SE" sz="2000" dirty="0">
                <a:solidFill>
                  <a:schemeClr val="tx1"/>
                </a:solidFill>
              </a:rPr>
              <a:t>det regionala utvecklingsarbetet.</a:t>
            </a:r>
          </a:p>
          <a:p>
            <a:pPr marL="30163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C665806-7F4E-5AAE-121B-CC5231FE6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sv-SE" dirty="0"/>
              <a:t>Uppdraget är samhällsutveckling</a:t>
            </a:r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C924CD41-09EF-DC94-5EE8-10E903C7D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8765" y="603624"/>
            <a:ext cx="21717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2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992FCDA-E754-126E-5889-348D632C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4400" dirty="0"/>
              <a:t>Vad handlar det om?</a:t>
            </a:r>
          </a:p>
        </p:txBody>
      </p:sp>
      <p:sp>
        <p:nvSpPr>
          <p:cNvPr id="59" name="Frihandsfigur 58">
            <a:extLst>
              <a:ext uri="{FF2B5EF4-FFF2-40B4-BE49-F238E27FC236}">
                <a16:creationId xmlns:a16="http://schemas.microsoft.com/office/drawing/2014/main" id="{1C8E51F5-8DB8-6FB5-D7B0-506D73A39118}"/>
              </a:ext>
            </a:extLst>
          </p:cNvPr>
          <p:cNvSpPr/>
          <p:nvPr/>
        </p:nvSpPr>
        <p:spPr>
          <a:xfrm>
            <a:off x="7878902" y="2801175"/>
            <a:ext cx="637054" cy="637054"/>
          </a:xfrm>
          <a:custGeom>
            <a:avLst/>
            <a:gdLst>
              <a:gd name="connsiteX0" fmla="*/ 637055 w 637054"/>
              <a:gd name="connsiteY0" fmla="*/ 318527 h 637054"/>
              <a:gd name="connsiteX1" fmla="*/ 318527 w 637054"/>
              <a:gd name="connsiteY1" fmla="*/ 637054 h 637054"/>
              <a:gd name="connsiteX2" fmla="*/ 0 w 637054"/>
              <a:gd name="connsiteY2" fmla="*/ 318527 h 637054"/>
              <a:gd name="connsiteX3" fmla="*/ 318527 w 637054"/>
              <a:gd name="connsiteY3" fmla="*/ 0 h 637054"/>
              <a:gd name="connsiteX4" fmla="*/ 637055 w 637054"/>
              <a:gd name="connsiteY4" fmla="*/ 318527 h 63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054" h="637054">
                <a:moveTo>
                  <a:pt x="637055" y="318527"/>
                </a:moveTo>
                <a:cubicBezTo>
                  <a:pt x="637055" y="494445"/>
                  <a:pt x="494445" y="637054"/>
                  <a:pt x="318527" y="637054"/>
                </a:cubicBezTo>
                <a:cubicBezTo>
                  <a:pt x="142610" y="637054"/>
                  <a:pt x="0" y="494445"/>
                  <a:pt x="0" y="318527"/>
                </a:cubicBezTo>
                <a:cubicBezTo>
                  <a:pt x="0" y="142609"/>
                  <a:pt x="142610" y="0"/>
                  <a:pt x="318527" y="0"/>
                </a:cubicBezTo>
                <a:cubicBezTo>
                  <a:pt x="494445" y="0"/>
                  <a:pt x="637055" y="142609"/>
                  <a:pt x="637055" y="31852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532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60" name="Frihandsfigur 59">
            <a:extLst>
              <a:ext uri="{FF2B5EF4-FFF2-40B4-BE49-F238E27FC236}">
                <a16:creationId xmlns:a16="http://schemas.microsoft.com/office/drawing/2014/main" id="{3E2F2C28-3E18-E0A0-847E-A08D8246FD89}"/>
              </a:ext>
            </a:extLst>
          </p:cNvPr>
          <p:cNvSpPr/>
          <p:nvPr/>
        </p:nvSpPr>
        <p:spPr>
          <a:xfrm>
            <a:off x="8409780" y="4018657"/>
            <a:ext cx="1274159" cy="637054"/>
          </a:xfrm>
          <a:custGeom>
            <a:avLst/>
            <a:gdLst>
              <a:gd name="connsiteX0" fmla="*/ 1274109 w 1274159"/>
              <a:gd name="connsiteY0" fmla="*/ 637055 h 637054"/>
              <a:gd name="connsiteX1" fmla="*/ 1274109 w 1274159"/>
              <a:gd name="connsiteY1" fmla="*/ 318527 h 637054"/>
              <a:gd name="connsiteX2" fmla="*/ 1210404 w 1274159"/>
              <a:gd name="connsiteY2" fmla="*/ 191116 h 637054"/>
              <a:gd name="connsiteX3" fmla="*/ 898955 w 1274159"/>
              <a:gd name="connsiteY3" fmla="*/ 42470 h 637054"/>
              <a:gd name="connsiteX4" fmla="*/ 637055 w 1274159"/>
              <a:gd name="connsiteY4" fmla="*/ 0 h 637054"/>
              <a:gd name="connsiteX5" fmla="*/ 375154 w 1274159"/>
              <a:gd name="connsiteY5" fmla="*/ 42470 h 637054"/>
              <a:gd name="connsiteX6" fmla="*/ 63705 w 1274159"/>
              <a:gd name="connsiteY6" fmla="*/ 191116 h 637054"/>
              <a:gd name="connsiteX7" fmla="*/ 0 w 1274159"/>
              <a:gd name="connsiteY7" fmla="*/ 318527 h 637054"/>
              <a:gd name="connsiteX8" fmla="*/ 0 w 1274159"/>
              <a:gd name="connsiteY8" fmla="*/ 637055 h 63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4159" h="637054">
                <a:moveTo>
                  <a:pt x="1274109" y="637055"/>
                </a:moveTo>
                <a:lnTo>
                  <a:pt x="1274109" y="318527"/>
                </a:lnTo>
                <a:cubicBezTo>
                  <a:pt x="1275415" y="268097"/>
                  <a:pt x="1251529" y="220329"/>
                  <a:pt x="1210404" y="191116"/>
                </a:cubicBezTo>
                <a:cubicBezTo>
                  <a:pt x="1118724" y="119359"/>
                  <a:pt x="1012403" y="68614"/>
                  <a:pt x="898955" y="42470"/>
                </a:cubicBezTo>
                <a:cubicBezTo>
                  <a:pt x="813894" y="16900"/>
                  <a:pt x="725839" y="2622"/>
                  <a:pt x="637055" y="0"/>
                </a:cubicBezTo>
                <a:cubicBezTo>
                  <a:pt x="548062" y="276"/>
                  <a:pt x="459674" y="14606"/>
                  <a:pt x="375154" y="42470"/>
                </a:cubicBezTo>
                <a:cubicBezTo>
                  <a:pt x="263316" y="73084"/>
                  <a:pt x="157844" y="123426"/>
                  <a:pt x="63705" y="191116"/>
                </a:cubicBezTo>
                <a:cubicBezTo>
                  <a:pt x="23776" y="221337"/>
                  <a:pt x="219" y="268451"/>
                  <a:pt x="0" y="318527"/>
                </a:cubicBezTo>
                <a:lnTo>
                  <a:pt x="0" y="637055"/>
                </a:lnTo>
                <a:close/>
              </a:path>
            </a:pathLst>
          </a:custGeom>
          <a:solidFill>
            <a:schemeClr val="accent2"/>
          </a:solidFill>
          <a:ln w="3532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61" name="Frihandsfigur 60">
            <a:extLst>
              <a:ext uri="{FF2B5EF4-FFF2-40B4-BE49-F238E27FC236}">
                <a16:creationId xmlns:a16="http://schemas.microsoft.com/office/drawing/2014/main" id="{D0F9565E-D7A8-04F6-660D-3F756BC4FA05}"/>
              </a:ext>
            </a:extLst>
          </p:cNvPr>
          <p:cNvSpPr/>
          <p:nvPr/>
        </p:nvSpPr>
        <p:spPr>
          <a:xfrm>
            <a:off x="8728308" y="3296662"/>
            <a:ext cx="637054" cy="637054"/>
          </a:xfrm>
          <a:custGeom>
            <a:avLst/>
            <a:gdLst>
              <a:gd name="connsiteX0" fmla="*/ 637055 w 637054"/>
              <a:gd name="connsiteY0" fmla="*/ 318527 h 637054"/>
              <a:gd name="connsiteX1" fmla="*/ 318527 w 637054"/>
              <a:gd name="connsiteY1" fmla="*/ 637054 h 637054"/>
              <a:gd name="connsiteX2" fmla="*/ 0 w 637054"/>
              <a:gd name="connsiteY2" fmla="*/ 318527 h 637054"/>
              <a:gd name="connsiteX3" fmla="*/ 318527 w 637054"/>
              <a:gd name="connsiteY3" fmla="*/ 0 h 637054"/>
              <a:gd name="connsiteX4" fmla="*/ 637055 w 637054"/>
              <a:gd name="connsiteY4" fmla="*/ 318527 h 63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054" h="637054">
                <a:moveTo>
                  <a:pt x="637055" y="318527"/>
                </a:moveTo>
                <a:cubicBezTo>
                  <a:pt x="637055" y="494445"/>
                  <a:pt x="494445" y="637054"/>
                  <a:pt x="318527" y="637054"/>
                </a:cubicBezTo>
                <a:cubicBezTo>
                  <a:pt x="142610" y="637054"/>
                  <a:pt x="0" y="494445"/>
                  <a:pt x="0" y="318527"/>
                </a:cubicBezTo>
                <a:cubicBezTo>
                  <a:pt x="0" y="142609"/>
                  <a:pt x="142610" y="0"/>
                  <a:pt x="318527" y="0"/>
                </a:cubicBezTo>
                <a:cubicBezTo>
                  <a:pt x="494445" y="0"/>
                  <a:pt x="637055" y="142609"/>
                  <a:pt x="637055" y="318527"/>
                </a:cubicBezTo>
                <a:close/>
              </a:path>
            </a:pathLst>
          </a:custGeom>
          <a:solidFill>
            <a:schemeClr val="accent2"/>
          </a:solidFill>
          <a:ln w="3532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62" name="Frihandsfigur 61">
            <a:extLst>
              <a:ext uri="{FF2B5EF4-FFF2-40B4-BE49-F238E27FC236}">
                <a16:creationId xmlns:a16="http://schemas.microsoft.com/office/drawing/2014/main" id="{DEF7DCE3-6AB8-F17E-374B-5421CB9B2D7C}"/>
              </a:ext>
            </a:extLst>
          </p:cNvPr>
          <p:cNvSpPr/>
          <p:nvPr/>
        </p:nvSpPr>
        <p:spPr>
          <a:xfrm>
            <a:off x="7560324" y="3523170"/>
            <a:ext cx="1153827" cy="637054"/>
          </a:xfrm>
          <a:custGeom>
            <a:avLst/>
            <a:gdLst>
              <a:gd name="connsiteX0" fmla="*/ 828222 w 1153827"/>
              <a:gd name="connsiteY0" fmla="*/ 573349 h 637054"/>
              <a:gd name="connsiteX1" fmla="*/ 828222 w 1153827"/>
              <a:gd name="connsiteY1" fmla="*/ 573349 h 637054"/>
              <a:gd name="connsiteX2" fmla="*/ 1153827 w 1153827"/>
              <a:gd name="connsiteY2" fmla="*/ 410546 h 637054"/>
              <a:gd name="connsiteX3" fmla="*/ 1026417 w 1153827"/>
              <a:gd name="connsiteY3" fmla="*/ 99097 h 637054"/>
              <a:gd name="connsiteX4" fmla="*/ 1026417 w 1153827"/>
              <a:gd name="connsiteY4" fmla="*/ 84941 h 637054"/>
              <a:gd name="connsiteX5" fmla="*/ 899006 w 1153827"/>
              <a:gd name="connsiteY5" fmla="*/ 42470 h 637054"/>
              <a:gd name="connsiteX6" fmla="*/ 637105 w 1153827"/>
              <a:gd name="connsiteY6" fmla="*/ 0 h 637054"/>
              <a:gd name="connsiteX7" fmla="*/ 375205 w 1153827"/>
              <a:gd name="connsiteY7" fmla="*/ 42470 h 637054"/>
              <a:gd name="connsiteX8" fmla="*/ 63756 w 1153827"/>
              <a:gd name="connsiteY8" fmla="*/ 191116 h 637054"/>
              <a:gd name="connsiteX9" fmla="*/ 51 w 1153827"/>
              <a:gd name="connsiteY9" fmla="*/ 318527 h 637054"/>
              <a:gd name="connsiteX10" fmla="*/ 51 w 1153827"/>
              <a:gd name="connsiteY10" fmla="*/ 637055 h 637054"/>
              <a:gd name="connsiteX11" fmla="*/ 764516 w 1153827"/>
              <a:gd name="connsiteY11" fmla="*/ 637055 h 637054"/>
              <a:gd name="connsiteX12" fmla="*/ 828222 w 1153827"/>
              <a:gd name="connsiteY12" fmla="*/ 573349 h 63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3827" h="637054">
                <a:moveTo>
                  <a:pt x="828222" y="573349"/>
                </a:moveTo>
                <a:lnTo>
                  <a:pt x="828222" y="573349"/>
                </a:lnTo>
                <a:cubicBezTo>
                  <a:pt x="927599" y="502427"/>
                  <a:pt x="1037462" y="447495"/>
                  <a:pt x="1153827" y="410546"/>
                </a:cubicBezTo>
                <a:cubicBezTo>
                  <a:pt x="1073343" y="326678"/>
                  <a:pt x="1027790" y="215328"/>
                  <a:pt x="1026417" y="99097"/>
                </a:cubicBezTo>
                <a:lnTo>
                  <a:pt x="1026417" y="84941"/>
                </a:lnTo>
                <a:cubicBezTo>
                  <a:pt x="985068" y="67616"/>
                  <a:pt x="942478" y="53421"/>
                  <a:pt x="899006" y="42470"/>
                </a:cubicBezTo>
                <a:cubicBezTo>
                  <a:pt x="813945" y="16900"/>
                  <a:pt x="725890" y="2619"/>
                  <a:pt x="637105" y="0"/>
                </a:cubicBezTo>
                <a:cubicBezTo>
                  <a:pt x="548112" y="273"/>
                  <a:pt x="459725" y="14606"/>
                  <a:pt x="375205" y="42470"/>
                </a:cubicBezTo>
                <a:cubicBezTo>
                  <a:pt x="264503" y="76075"/>
                  <a:pt x="159506" y="126186"/>
                  <a:pt x="63756" y="191116"/>
                </a:cubicBezTo>
                <a:cubicBezTo>
                  <a:pt x="22631" y="220329"/>
                  <a:pt x="-1255" y="268097"/>
                  <a:pt x="51" y="318527"/>
                </a:cubicBezTo>
                <a:lnTo>
                  <a:pt x="51" y="637055"/>
                </a:lnTo>
                <a:lnTo>
                  <a:pt x="764516" y="637055"/>
                </a:lnTo>
                <a:cubicBezTo>
                  <a:pt x="782064" y="612429"/>
                  <a:pt x="803596" y="590896"/>
                  <a:pt x="828222" y="57334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532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63" name="Frihandsfigur 62">
            <a:extLst>
              <a:ext uri="{FF2B5EF4-FFF2-40B4-BE49-F238E27FC236}">
                <a16:creationId xmlns:a16="http://schemas.microsoft.com/office/drawing/2014/main" id="{E7A526C7-585C-6F1A-8323-B2D1591C597A}"/>
              </a:ext>
            </a:extLst>
          </p:cNvPr>
          <p:cNvSpPr/>
          <p:nvPr/>
        </p:nvSpPr>
        <p:spPr>
          <a:xfrm>
            <a:off x="8586726" y="1824358"/>
            <a:ext cx="1484350" cy="1360465"/>
          </a:xfrm>
          <a:custGeom>
            <a:avLst/>
            <a:gdLst>
              <a:gd name="connsiteX0" fmla="*/ 1410382 w 1484350"/>
              <a:gd name="connsiteY0" fmla="*/ 0 h 1360465"/>
              <a:gd name="connsiteX1" fmla="*/ 73629 w 1484350"/>
              <a:gd name="connsiteY1" fmla="*/ 0 h 1360465"/>
              <a:gd name="connsiteX2" fmla="*/ 14 w 1484350"/>
              <a:gd name="connsiteY2" fmla="*/ 74677 h 1360465"/>
              <a:gd name="connsiteX3" fmla="*/ 14 w 1484350"/>
              <a:gd name="connsiteY3" fmla="*/ 986019 h 1360465"/>
              <a:gd name="connsiteX4" fmla="*/ 72903 w 1484350"/>
              <a:gd name="connsiteY4" fmla="*/ 1061747 h 1360465"/>
              <a:gd name="connsiteX5" fmla="*/ 73629 w 1484350"/>
              <a:gd name="connsiteY5" fmla="*/ 1061758 h 1360465"/>
              <a:gd name="connsiteX6" fmla="*/ 285981 w 1484350"/>
              <a:gd name="connsiteY6" fmla="*/ 1061758 h 1360465"/>
              <a:gd name="connsiteX7" fmla="*/ 285981 w 1484350"/>
              <a:gd name="connsiteY7" fmla="*/ 1360465 h 1360465"/>
              <a:gd name="connsiteX8" fmla="*/ 579379 w 1484350"/>
              <a:gd name="connsiteY8" fmla="*/ 1061758 h 1360465"/>
              <a:gd name="connsiteX9" fmla="*/ 1410382 w 1484350"/>
              <a:gd name="connsiteY9" fmla="*/ 1061758 h 1360465"/>
              <a:gd name="connsiteX10" fmla="*/ 1484351 w 1484350"/>
              <a:gd name="connsiteY10" fmla="*/ 987081 h 1360465"/>
              <a:gd name="connsiteX11" fmla="*/ 1484351 w 1484350"/>
              <a:gd name="connsiteY11" fmla="*/ 74677 h 1360465"/>
              <a:gd name="connsiteX12" fmla="*/ 1410382 w 1484350"/>
              <a:gd name="connsiteY12" fmla="*/ 0 h 1360465"/>
              <a:gd name="connsiteX13" fmla="*/ 735812 w 1484350"/>
              <a:gd name="connsiteY13" fmla="*/ 929038 h 1360465"/>
              <a:gd name="connsiteX14" fmla="*/ 657249 w 1484350"/>
              <a:gd name="connsiteY14" fmla="*/ 850461 h 1360465"/>
              <a:gd name="connsiteX15" fmla="*/ 735826 w 1484350"/>
              <a:gd name="connsiteY15" fmla="*/ 771898 h 1360465"/>
              <a:gd name="connsiteX16" fmla="*/ 814382 w 1484350"/>
              <a:gd name="connsiteY16" fmla="*/ 849406 h 1360465"/>
              <a:gd name="connsiteX17" fmla="*/ 737596 w 1484350"/>
              <a:gd name="connsiteY17" fmla="*/ 929027 h 1360465"/>
              <a:gd name="connsiteX18" fmla="*/ 735812 w 1484350"/>
              <a:gd name="connsiteY18" fmla="*/ 929038 h 1360465"/>
              <a:gd name="connsiteX19" fmla="*/ 786422 w 1484350"/>
              <a:gd name="connsiteY19" fmla="*/ 605202 h 1360465"/>
              <a:gd name="connsiteX20" fmla="*/ 786422 w 1484350"/>
              <a:gd name="connsiteY20" fmla="*/ 716686 h 1360465"/>
              <a:gd name="connsiteX21" fmla="*/ 685555 w 1484350"/>
              <a:gd name="connsiteY21" fmla="*/ 716686 h 1360465"/>
              <a:gd name="connsiteX22" fmla="*/ 685555 w 1484350"/>
              <a:gd name="connsiteY22" fmla="*/ 508228 h 1360465"/>
              <a:gd name="connsiteX23" fmla="*/ 735812 w 1484350"/>
              <a:gd name="connsiteY23" fmla="*/ 508228 h 1360465"/>
              <a:gd name="connsiteX24" fmla="*/ 880211 w 1484350"/>
              <a:gd name="connsiteY24" fmla="*/ 377986 h 1360465"/>
              <a:gd name="connsiteX25" fmla="*/ 741170 w 1484350"/>
              <a:gd name="connsiteY25" fmla="*/ 233934 h 1360465"/>
              <a:gd name="connsiteX26" fmla="*/ 735812 w 1484350"/>
              <a:gd name="connsiteY26" fmla="*/ 233941 h 1360465"/>
              <a:gd name="connsiteX27" fmla="*/ 591767 w 1484350"/>
              <a:gd name="connsiteY27" fmla="*/ 353491 h 1360465"/>
              <a:gd name="connsiteX28" fmla="*/ 591767 w 1484350"/>
              <a:gd name="connsiteY28" fmla="*/ 377986 h 1360465"/>
              <a:gd name="connsiteX29" fmla="*/ 591767 w 1484350"/>
              <a:gd name="connsiteY29" fmla="*/ 386834 h 1360465"/>
              <a:gd name="connsiteX30" fmla="*/ 490900 w 1484350"/>
              <a:gd name="connsiteY30" fmla="*/ 386834 h 1360465"/>
              <a:gd name="connsiteX31" fmla="*/ 490900 w 1484350"/>
              <a:gd name="connsiteY31" fmla="*/ 377986 h 1360465"/>
              <a:gd name="connsiteX32" fmla="*/ 708461 w 1484350"/>
              <a:gd name="connsiteY32" fmla="*/ 132741 h 1360465"/>
              <a:gd name="connsiteX33" fmla="*/ 735812 w 1484350"/>
              <a:gd name="connsiteY33" fmla="*/ 132720 h 1360465"/>
              <a:gd name="connsiteX34" fmla="*/ 981078 w 1484350"/>
              <a:gd name="connsiteY34" fmla="*/ 372291 h 1360465"/>
              <a:gd name="connsiteX35" fmla="*/ 981078 w 1484350"/>
              <a:gd name="connsiteY35" fmla="*/ 377986 h 1360465"/>
              <a:gd name="connsiteX36" fmla="*/ 786422 w 1484350"/>
              <a:gd name="connsiteY36" fmla="*/ 605202 h 136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84350" h="1360465">
                <a:moveTo>
                  <a:pt x="1410382" y="0"/>
                </a:moveTo>
                <a:lnTo>
                  <a:pt x="73629" y="0"/>
                </a:lnTo>
                <a:cubicBezTo>
                  <a:pt x="32719" y="389"/>
                  <a:pt x="-184" y="33766"/>
                  <a:pt x="14" y="74677"/>
                </a:cubicBezTo>
                <a:lnTo>
                  <a:pt x="14" y="986019"/>
                </a:lnTo>
                <a:cubicBezTo>
                  <a:pt x="-768" y="1027059"/>
                  <a:pt x="31863" y="1060965"/>
                  <a:pt x="72903" y="1061747"/>
                </a:cubicBezTo>
                <a:cubicBezTo>
                  <a:pt x="73144" y="1061751"/>
                  <a:pt x="73388" y="1061754"/>
                  <a:pt x="73629" y="1061758"/>
                </a:cubicBezTo>
                <a:lnTo>
                  <a:pt x="285981" y="1061758"/>
                </a:lnTo>
                <a:lnTo>
                  <a:pt x="285981" y="1360465"/>
                </a:lnTo>
                <a:lnTo>
                  <a:pt x="579379" y="1061758"/>
                </a:lnTo>
                <a:lnTo>
                  <a:pt x="1410382" y="1061758"/>
                </a:lnTo>
                <a:cubicBezTo>
                  <a:pt x="1451348" y="1061368"/>
                  <a:pt x="1484351" y="1028050"/>
                  <a:pt x="1484351" y="987081"/>
                </a:cubicBezTo>
                <a:lnTo>
                  <a:pt x="1484351" y="74677"/>
                </a:lnTo>
                <a:cubicBezTo>
                  <a:pt x="1484354" y="33709"/>
                  <a:pt x="1451348" y="388"/>
                  <a:pt x="1410382" y="0"/>
                </a:cubicBezTo>
                <a:close/>
                <a:moveTo>
                  <a:pt x="735812" y="929038"/>
                </a:moveTo>
                <a:cubicBezTo>
                  <a:pt x="692418" y="929034"/>
                  <a:pt x="657245" y="893855"/>
                  <a:pt x="657249" y="850461"/>
                </a:cubicBezTo>
                <a:cubicBezTo>
                  <a:pt x="657252" y="807067"/>
                  <a:pt x="692432" y="771894"/>
                  <a:pt x="735826" y="771898"/>
                </a:cubicBezTo>
                <a:cubicBezTo>
                  <a:pt x="778802" y="771901"/>
                  <a:pt x="813801" y="806433"/>
                  <a:pt x="814382" y="849406"/>
                </a:cubicBezTo>
                <a:cubicBezTo>
                  <a:pt x="815164" y="892595"/>
                  <a:pt x="780784" y="928245"/>
                  <a:pt x="737596" y="929027"/>
                </a:cubicBezTo>
                <a:cubicBezTo>
                  <a:pt x="737001" y="929038"/>
                  <a:pt x="736406" y="929041"/>
                  <a:pt x="735812" y="929038"/>
                </a:cubicBezTo>
                <a:close/>
                <a:moveTo>
                  <a:pt x="786422" y="605202"/>
                </a:moveTo>
                <a:lnTo>
                  <a:pt x="786422" y="716686"/>
                </a:lnTo>
                <a:lnTo>
                  <a:pt x="685555" y="716686"/>
                </a:lnTo>
                <a:lnTo>
                  <a:pt x="685555" y="508228"/>
                </a:lnTo>
                <a:lnTo>
                  <a:pt x="735812" y="508228"/>
                </a:lnTo>
                <a:cubicBezTo>
                  <a:pt x="823584" y="508228"/>
                  <a:pt x="880211" y="456910"/>
                  <a:pt x="880211" y="377986"/>
                </a:cubicBezTo>
                <a:cubicBezTo>
                  <a:pt x="881595" y="299812"/>
                  <a:pt x="819344" y="235317"/>
                  <a:pt x="741170" y="233934"/>
                </a:cubicBezTo>
                <a:cubicBezTo>
                  <a:pt x="739386" y="233902"/>
                  <a:pt x="737599" y="233905"/>
                  <a:pt x="735812" y="233941"/>
                </a:cubicBezTo>
                <a:cubicBezTo>
                  <a:pt x="663021" y="227177"/>
                  <a:pt x="598530" y="280700"/>
                  <a:pt x="591767" y="353491"/>
                </a:cubicBezTo>
                <a:cubicBezTo>
                  <a:pt x="591009" y="361638"/>
                  <a:pt x="591009" y="369838"/>
                  <a:pt x="591767" y="377986"/>
                </a:cubicBezTo>
                <a:lnTo>
                  <a:pt x="591767" y="386834"/>
                </a:lnTo>
                <a:lnTo>
                  <a:pt x="490900" y="386834"/>
                </a:lnTo>
                <a:lnTo>
                  <a:pt x="490900" y="377986"/>
                </a:lnTo>
                <a:cubicBezTo>
                  <a:pt x="483255" y="250185"/>
                  <a:pt x="580661" y="140386"/>
                  <a:pt x="708461" y="132741"/>
                </a:cubicBezTo>
                <a:cubicBezTo>
                  <a:pt x="717571" y="132196"/>
                  <a:pt x="726702" y="132189"/>
                  <a:pt x="735812" y="132720"/>
                </a:cubicBezTo>
                <a:cubicBezTo>
                  <a:pt x="869696" y="131148"/>
                  <a:pt x="979506" y="238407"/>
                  <a:pt x="981078" y="372291"/>
                </a:cubicBezTo>
                <a:cubicBezTo>
                  <a:pt x="981099" y="374188"/>
                  <a:pt x="981099" y="376089"/>
                  <a:pt x="981078" y="377986"/>
                </a:cubicBezTo>
                <a:cubicBezTo>
                  <a:pt x="984514" y="492595"/>
                  <a:pt x="900204" y="591013"/>
                  <a:pt x="786422" y="605202"/>
                </a:cubicBezTo>
                <a:close/>
              </a:path>
            </a:pathLst>
          </a:custGeom>
          <a:solidFill>
            <a:schemeClr val="accent2"/>
          </a:solidFill>
          <a:ln w="3532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6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BF06DEF-CB29-2EBC-124F-AF382BC74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0969" y="2494800"/>
            <a:ext cx="5220175" cy="25213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Regional transportinfrastruktur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Samverka och samråda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Statliga myndigheter som bedriver verksamhet i länet ska beakta den strategi som fastställts för länets utveckling.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50FD0CB-F97C-E621-9244-5B80A5966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999" y="2494800"/>
            <a:ext cx="5125201" cy="3740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RUS, regional utvecklingsstrategi: </a:t>
            </a:r>
          </a:p>
          <a:p>
            <a:pPr lvl="1"/>
            <a:r>
              <a:rPr lang="sv-SE" sz="2000" dirty="0"/>
              <a:t>Utarbeta och fastställa en strategi </a:t>
            </a:r>
            <a:br>
              <a:rPr lang="sv-SE" sz="2000" dirty="0"/>
            </a:br>
            <a:r>
              <a:rPr lang="sv-SE" sz="2000" dirty="0"/>
              <a:t>för länets utveckling</a:t>
            </a:r>
          </a:p>
          <a:p>
            <a:pPr lvl="1"/>
            <a:r>
              <a:rPr lang="sv-SE" sz="2000" dirty="0"/>
              <a:t>samordna insatser för genomförandet</a:t>
            </a:r>
            <a:endParaRPr lang="sv-SE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Regionalt kompetensförsörjningsarbete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F587DDC-30D1-6EA9-EE31-6E7DCB9C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sv-SE" b="1" dirty="0"/>
              <a:t>Lag och förordning</a:t>
            </a:r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EA29301-AA24-69E7-E393-BE5226E41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774"/>
            <a:ext cx="2501153" cy="590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sv-SE" sz="1600" b="1" dirty="0">
                <a:solidFill>
                  <a:sysClr val="windowText" lastClr="000000"/>
                </a:solidFill>
              </a:rPr>
              <a:t>Vad handlar det om?</a:t>
            </a:r>
          </a:p>
        </p:txBody>
      </p:sp>
    </p:spTree>
    <p:extLst>
      <p:ext uri="{BB962C8B-B14F-4D97-AF65-F5344CB8AC3E}">
        <p14:creationId xmlns:p14="http://schemas.microsoft.com/office/powerpoint/2010/main" val="323020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EEEFC28-70B2-2CAD-60F8-C7591E53A3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Kultur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Folkhälsa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Bredbandsutbyggnad</a:t>
            </a:r>
          </a:p>
          <a:p>
            <a:pPr marL="30163" indent="0">
              <a:buNone/>
            </a:pP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83DE431-08F9-BED6-4044-192C3D0DE0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Kollektivtrafik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EU:s fonder och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Näringsliv och innovation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Regional utvecklingsplanering</a:t>
            </a:r>
          </a:p>
          <a:p>
            <a:pPr marL="30163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8629A66-BD0C-001F-2CE3-8CB44E07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sv-SE" b="1" dirty="0"/>
              <a:t>Fler uppdrag som ingår/är länkade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F97A1FC-007A-7333-4E25-CDAD3CC21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774"/>
            <a:ext cx="2501153" cy="590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sv-SE" sz="1600" b="1" dirty="0">
                <a:solidFill>
                  <a:sysClr val="windowText" lastClr="000000"/>
                </a:solidFill>
              </a:rPr>
              <a:t>Vad handlar det om?</a:t>
            </a:r>
          </a:p>
        </p:txBody>
      </p:sp>
    </p:spTree>
    <p:extLst>
      <p:ext uri="{BB962C8B-B14F-4D97-AF65-F5344CB8AC3E}">
        <p14:creationId xmlns:p14="http://schemas.microsoft.com/office/powerpoint/2010/main" val="158416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5573D708-419A-618E-E87F-119A2EB2A6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Dialog-forum: </a:t>
            </a:r>
          </a:p>
          <a:p>
            <a:pPr lvl="1"/>
            <a:r>
              <a:rPr lang="sv-SE" sz="2000" dirty="0"/>
              <a:t>Politikerforum för hållbar regional utveckling</a:t>
            </a:r>
          </a:p>
          <a:p>
            <a:pPr lvl="1"/>
            <a:r>
              <a:rPr lang="sv-SE" sz="2000" dirty="0"/>
              <a:t>Tjänstepersonsforum</a:t>
            </a:r>
            <a:endParaRPr lang="sv-SE" dirty="0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FF21646A-3BA8-7F47-F813-69F06DF23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237694" cy="3740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Nationell strategi för hållbar regional utveckling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Villkorsbrev (beslutas i december varje år)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Statsbudgeten, utgiftsområde 19, 1:1-medel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CFC923D-722E-650C-70D8-7EE38469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sv-SE" dirty="0"/>
              <a:t>Staten har fler sätt att styra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2001261-A556-E821-0E93-DC9BC5809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774"/>
            <a:ext cx="2501153" cy="590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sv-SE" sz="1600" b="1" dirty="0">
                <a:solidFill>
                  <a:sysClr val="windowText" lastClr="000000"/>
                </a:solidFill>
              </a:rPr>
              <a:t>Vad handlar det om?</a:t>
            </a:r>
          </a:p>
        </p:txBody>
      </p:sp>
    </p:spTree>
    <p:extLst>
      <p:ext uri="{BB962C8B-B14F-4D97-AF65-F5344CB8AC3E}">
        <p14:creationId xmlns:p14="http://schemas.microsoft.com/office/powerpoint/2010/main" val="88695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F656700C-BDBF-C71E-FAB1-8D6060E6A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550" y="2420982"/>
            <a:ext cx="3695437" cy="1262743"/>
          </a:xfrm>
        </p:spPr>
        <p:txBody>
          <a:bodyPr anchor="ctr"/>
          <a:lstStyle/>
          <a:p>
            <a:pPr marL="30163" indent="0">
              <a:buNone/>
            </a:pPr>
            <a:r>
              <a:rPr lang="sv-SE" sz="1800" b="1" dirty="0"/>
              <a:t>Aktivt ledarskap.</a:t>
            </a:r>
            <a:r>
              <a:rPr lang="sv-SE" sz="1800" dirty="0"/>
              <a:t> Att driva, leda och samordna utan att alltid ha det formella beslutsmandatet.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A5D3B15-C3C5-78C3-36A9-A17C8D09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sv-SE" dirty="0"/>
              <a:t>Ett komplext uppdrag</a:t>
            </a:r>
          </a:p>
        </p:txBody>
      </p:sp>
      <p:sp>
        <p:nvSpPr>
          <p:cNvPr id="6" name="Platshållare för innehåll 1">
            <a:extLst>
              <a:ext uri="{FF2B5EF4-FFF2-40B4-BE49-F238E27FC236}">
                <a16:creationId xmlns:a16="http://schemas.microsoft.com/office/drawing/2014/main" id="{242B62A1-0C01-F404-8FF1-59CE77C55B8B}"/>
              </a:ext>
            </a:extLst>
          </p:cNvPr>
          <p:cNvSpPr txBox="1">
            <a:spLocks/>
          </p:cNvSpPr>
          <p:nvPr/>
        </p:nvSpPr>
        <p:spPr>
          <a:xfrm>
            <a:off x="2074501" y="4127861"/>
            <a:ext cx="3695436" cy="1262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3" indent="0">
              <a:buNone/>
            </a:pPr>
            <a:r>
              <a:rPr lang="sv-SE" sz="1800" b="1" dirty="0"/>
              <a:t>Samla och förankra.</a:t>
            </a:r>
            <a:r>
              <a:rPr lang="sv-SE" sz="1800" dirty="0"/>
              <a:t> Samverka med kommuner, lärosäten, staten, näringslivet och civilsamhället. </a:t>
            </a:r>
          </a:p>
        </p:txBody>
      </p:sp>
      <p:sp>
        <p:nvSpPr>
          <p:cNvPr id="10" name="Platshållare för innehåll 1">
            <a:extLst>
              <a:ext uri="{FF2B5EF4-FFF2-40B4-BE49-F238E27FC236}">
                <a16:creationId xmlns:a16="http://schemas.microsoft.com/office/drawing/2014/main" id="{AEE64A7C-9B80-1480-5B89-C5A9938D0FB8}"/>
              </a:ext>
            </a:extLst>
          </p:cNvPr>
          <p:cNvSpPr txBox="1">
            <a:spLocks/>
          </p:cNvSpPr>
          <p:nvPr/>
        </p:nvSpPr>
        <p:spPr>
          <a:xfrm>
            <a:off x="7668163" y="2420983"/>
            <a:ext cx="3350419" cy="1262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3" indent="0">
              <a:buNone/>
            </a:pPr>
            <a:r>
              <a:rPr lang="sv-SE" sz="1800" b="1" dirty="0"/>
              <a:t>Ständigt lärande. </a:t>
            </a:r>
            <a:r>
              <a:rPr lang="sv-SE" sz="1800" dirty="0"/>
              <a:t>Processer som kräver utvärdering, analys och omprövning.</a:t>
            </a:r>
          </a:p>
        </p:txBody>
      </p:sp>
      <p:sp>
        <p:nvSpPr>
          <p:cNvPr id="11" name="Platshållare för innehåll 1">
            <a:extLst>
              <a:ext uri="{FF2B5EF4-FFF2-40B4-BE49-F238E27FC236}">
                <a16:creationId xmlns:a16="http://schemas.microsoft.com/office/drawing/2014/main" id="{D4A2C309-7EE2-CEC2-95CF-3A52B8D0E26E}"/>
              </a:ext>
            </a:extLst>
          </p:cNvPr>
          <p:cNvSpPr txBox="1">
            <a:spLocks/>
          </p:cNvSpPr>
          <p:nvPr/>
        </p:nvSpPr>
        <p:spPr>
          <a:xfrm>
            <a:off x="7668161" y="4127861"/>
            <a:ext cx="3350421" cy="1262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3" indent="0">
              <a:buNone/>
            </a:pPr>
            <a:r>
              <a:rPr lang="sv-SE" sz="1800" b="1" dirty="0"/>
              <a:t>Ett långsiktigt uppdrag.</a:t>
            </a:r>
            <a:r>
              <a:rPr lang="sv-SE" sz="1800" dirty="0"/>
              <a:t> Strategier, handlingsplaner och aktiviteter för att nå målen.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9921956A-0027-11E4-5B3B-79B98082D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74674" y="2510633"/>
            <a:ext cx="1080000" cy="10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1" name="Bild 20">
            <a:extLst>
              <a:ext uri="{FF2B5EF4-FFF2-40B4-BE49-F238E27FC236}">
                <a16:creationId xmlns:a16="http://schemas.microsoft.com/office/drawing/2014/main" id="{50FC8027-DF13-22AA-1F2A-CF0B8D9D2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61" y="2704876"/>
            <a:ext cx="637355" cy="637355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E099A862-D85C-1E33-1708-E6299F937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9897" y="4199583"/>
            <a:ext cx="1080000" cy="10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3" name="Bild 22">
            <a:extLst>
              <a:ext uri="{FF2B5EF4-FFF2-40B4-BE49-F238E27FC236}">
                <a16:creationId xmlns:a16="http://schemas.microsoft.com/office/drawing/2014/main" id="{F6E4BEC2-82F6-970A-D55A-2197C066D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604" y="4379980"/>
            <a:ext cx="782069" cy="782069"/>
          </a:xfrm>
          <a:prstGeom prst="rect">
            <a:avLst/>
          </a:prstGeom>
        </p:spPr>
      </p:pic>
      <p:sp>
        <p:nvSpPr>
          <p:cNvPr id="8" name="Ellips 7">
            <a:extLst>
              <a:ext uri="{FF2B5EF4-FFF2-40B4-BE49-F238E27FC236}">
                <a16:creationId xmlns:a16="http://schemas.microsoft.com/office/drawing/2014/main" id="{8A1EE164-3702-0F4F-4272-9C9994E9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74674" y="4199583"/>
            <a:ext cx="1080000" cy="10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979367DE-4B92-B26A-802D-708EADD3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69658" y="4383335"/>
            <a:ext cx="695049" cy="695049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3791C47E-9D24-43EF-5B23-97233CD32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9897" y="2510632"/>
            <a:ext cx="1079265" cy="10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5" name="Bild 34">
            <a:extLst>
              <a:ext uri="{FF2B5EF4-FFF2-40B4-BE49-F238E27FC236}">
                <a16:creationId xmlns:a16="http://schemas.microsoft.com/office/drawing/2014/main" id="{AE699E4E-C1A3-7814-3B0B-9E2459166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8761" y="2632518"/>
            <a:ext cx="781537" cy="782069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CF121E2F-770E-F68D-C4BB-0762740D5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774"/>
            <a:ext cx="2501153" cy="590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sv-SE" sz="1600" b="1" dirty="0">
                <a:solidFill>
                  <a:sysClr val="windowText" lastClr="000000"/>
                </a:solidFill>
              </a:rPr>
              <a:t>Vad handlar det om?</a:t>
            </a:r>
          </a:p>
        </p:txBody>
      </p:sp>
    </p:spTree>
    <p:extLst>
      <p:ext uri="{BB962C8B-B14F-4D97-AF65-F5344CB8AC3E}">
        <p14:creationId xmlns:p14="http://schemas.microsoft.com/office/powerpoint/2010/main" val="290979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2">
            <a:extLst>
              <a:ext uri="{FF2B5EF4-FFF2-40B4-BE49-F238E27FC236}">
                <a16:creationId xmlns:a16="http://schemas.microsoft.com/office/drawing/2014/main" id="{E8FD7672-4AFE-2C2C-DC74-0F2B1CBA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241917"/>
            <a:ext cx="9608400" cy="1965600"/>
          </a:xfrm>
        </p:spPr>
        <p:txBody>
          <a:bodyPr anchor="ctr"/>
          <a:lstStyle/>
          <a:p>
            <a:pPr algn="l"/>
            <a:r>
              <a:rPr lang="sv-SE" sz="4400" dirty="0"/>
              <a:t>Diskutera – Kapitel 1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1A5043C3-EDDC-4AC4-8784-E44C0F5FB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01436" y="2169459"/>
            <a:ext cx="4126084" cy="2254622"/>
            <a:chOff x="7653537" y="831477"/>
            <a:chExt cx="762000" cy="533400"/>
          </a:xfrm>
        </p:grpSpPr>
        <p:sp>
          <p:nvSpPr>
            <p:cNvPr id="21" name="Frihandsfigur 20">
              <a:extLst>
                <a:ext uri="{FF2B5EF4-FFF2-40B4-BE49-F238E27FC236}">
                  <a16:creationId xmlns:a16="http://schemas.microsoft.com/office/drawing/2014/main" id="{38A30A9F-154B-F46A-07DE-1973EDA47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53537" y="831477"/>
              <a:ext cx="476250" cy="428625"/>
            </a:xfrm>
            <a:custGeom>
              <a:avLst/>
              <a:gdLst>
                <a:gd name="connsiteX0" fmla="*/ 323850 w 476250"/>
                <a:gd name="connsiteY0" fmla="*/ 66675 h 428625"/>
                <a:gd name="connsiteX1" fmla="*/ 476250 w 476250"/>
                <a:gd name="connsiteY1" fmla="*/ 66675 h 428625"/>
                <a:gd name="connsiteX2" fmla="*/ 476250 w 476250"/>
                <a:gd name="connsiteY2" fmla="*/ 38100 h 428625"/>
                <a:gd name="connsiteX3" fmla="*/ 438150 w 476250"/>
                <a:gd name="connsiteY3" fmla="*/ 0 h 428625"/>
                <a:gd name="connsiteX4" fmla="*/ 38100 w 476250"/>
                <a:gd name="connsiteY4" fmla="*/ 0 h 428625"/>
                <a:gd name="connsiteX5" fmla="*/ 0 w 476250"/>
                <a:gd name="connsiteY5" fmla="*/ 38100 h 428625"/>
                <a:gd name="connsiteX6" fmla="*/ 0 w 476250"/>
                <a:gd name="connsiteY6" fmla="*/ 295275 h 428625"/>
                <a:gd name="connsiteX7" fmla="*/ 38100 w 476250"/>
                <a:gd name="connsiteY7" fmla="*/ 333375 h 428625"/>
                <a:gd name="connsiteX8" fmla="*/ 95250 w 476250"/>
                <a:gd name="connsiteY8" fmla="*/ 333375 h 428625"/>
                <a:gd name="connsiteX9" fmla="*/ 95250 w 476250"/>
                <a:gd name="connsiteY9" fmla="*/ 428625 h 428625"/>
                <a:gd name="connsiteX10" fmla="*/ 190500 w 476250"/>
                <a:gd name="connsiteY10" fmla="*/ 333375 h 428625"/>
                <a:gd name="connsiteX11" fmla="*/ 247650 w 476250"/>
                <a:gd name="connsiteY11" fmla="*/ 333375 h 428625"/>
                <a:gd name="connsiteX12" fmla="*/ 247650 w 476250"/>
                <a:gd name="connsiteY12" fmla="*/ 142875 h 428625"/>
                <a:gd name="connsiteX13" fmla="*/ 323850 w 476250"/>
                <a:gd name="connsiteY13" fmla="*/ 6667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0" h="428625">
                  <a:moveTo>
                    <a:pt x="323850" y="66675"/>
                  </a:moveTo>
                  <a:lnTo>
                    <a:pt x="476250" y="66675"/>
                  </a:lnTo>
                  <a:lnTo>
                    <a:pt x="476250" y="38100"/>
                  </a:lnTo>
                  <a:cubicBezTo>
                    <a:pt x="476250" y="17145"/>
                    <a:pt x="459105" y="0"/>
                    <a:pt x="438150" y="0"/>
                  </a:cubicBez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295275"/>
                  </a:lnTo>
                  <a:cubicBezTo>
                    <a:pt x="0" y="316230"/>
                    <a:pt x="17145" y="333375"/>
                    <a:pt x="38100" y="333375"/>
                  </a:cubicBezTo>
                  <a:lnTo>
                    <a:pt x="95250" y="333375"/>
                  </a:lnTo>
                  <a:lnTo>
                    <a:pt x="95250" y="428625"/>
                  </a:lnTo>
                  <a:lnTo>
                    <a:pt x="190500" y="333375"/>
                  </a:lnTo>
                  <a:lnTo>
                    <a:pt x="247650" y="333375"/>
                  </a:lnTo>
                  <a:lnTo>
                    <a:pt x="247650" y="142875"/>
                  </a:lnTo>
                  <a:cubicBezTo>
                    <a:pt x="247650" y="100965"/>
                    <a:pt x="281940" y="66675"/>
                    <a:pt x="323850" y="6667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 21">
              <a:extLst>
                <a:ext uri="{FF2B5EF4-FFF2-40B4-BE49-F238E27FC236}">
                  <a16:creationId xmlns:a16="http://schemas.microsoft.com/office/drawing/2014/main" id="{2B392CBA-2E9F-A059-1E2C-4585CC280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39287" y="936252"/>
              <a:ext cx="476250" cy="428625"/>
            </a:xfrm>
            <a:custGeom>
              <a:avLst/>
              <a:gdLst>
                <a:gd name="connsiteX0" fmla="*/ 438150 w 476250"/>
                <a:gd name="connsiteY0" fmla="*/ 0 h 428625"/>
                <a:gd name="connsiteX1" fmla="*/ 38100 w 476250"/>
                <a:gd name="connsiteY1" fmla="*/ 0 h 428625"/>
                <a:gd name="connsiteX2" fmla="*/ 0 w 476250"/>
                <a:gd name="connsiteY2" fmla="*/ 38100 h 428625"/>
                <a:gd name="connsiteX3" fmla="*/ 0 w 476250"/>
                <a:gd name="connsiteY3" fmla="*/ 295275 h 428625"/>
                <a:gd name="connsiteX4" fmla="*/ 38100 w 476250"/>
                <a:gd name="connsiteY4" fmla="*/ 333375 h 428625"/>
                <a:gd name="connsiteX5" fmla="*/ 285750 w 476250"/>
                <a:gd name="connsiteY5" fmla="*/ 333375 h 428625"/>
                <a:gd name="connsiteX6" fmla="*/ 381000 w 476250"/>
                <a:gd name="connsiteY6" fmla="*/ 428625 h 428625"/>
                <a:gd name="connsiteX7" fmla="*/ 381000 w 476250"/>
                <a:gd name="connsiteY7" fmla="*/ 333375 h 428625"/>
                <a:gd name="connsiteX8" fmla="*/ 438150 w 476250"/>
                <a:gd name="connsiteY8" fmla="*/ 333375 h 428625"/>
                <a:gd name="connsiteX9" fmla="*/ 476250 w 476250"/>
                <a:gd name="connsiteY9" fmla="*/ 295275 h 428625"/>
                <a:gd name="connsiteX10" fmla="*/ 476250 w 476250"/>
                <a:gd name="connsiteY10" fmla="*/ 38100 h 428625"/>
                <a:gd name="connsiteX11" fmla="*/ 438150 w 476250"/>
                <a:gd name="connsiteY11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250" h="428625">
                  <a:moveTo>
                    <a:pt x="438150" y="0"/>
                  </a:move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295275"/>
                  </a:lnTo>
                  <a:cubicBezTo>
                    <a:pt x="0" y="316230"/>
                    <a:pt x="17145" y="333375"/>
                    <a:pt x="38100" y="333375"/>
                  </a:cubicBezTo>
                  <a:lnTo>
                    <a:pt x="285750" y="333375"/>
                  </a:lnTo>
                  <a:lnTo>
                    <a:pt x="381000" y="428625"/>
                  </a:lnTo>
                  <a:lnTo>
                    <a:pt x="381000" y="333375"/>
                  </a:lnTo>
                  <a:lnTo>
                    <a:pt x="438150" y="333375"/>
                  </a:lnTo>
                  <a:cubicBezTo>
                    <a:pt x="459105" y="333375"/>
                    <a:pt x="476250" y="316230"/>
                    <a:pt x="476250" y="295275"/>
                  </a:cubicBezTo>
                  <a:lnTo>
                    <a:pt x="476250" y="38100"/>
                  </a:lnTo>
                  <a:cubicBezTo>
                    <a:pt x="476250" y="17145"/>
                    <a:pt x="459105" y="0"/>
                    <a:pt x="43815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25539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4CF154A-E798-3833-0334-CFD908F07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774"/>
            <a:ext cx="2629912" cy="590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sv-S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3DA9A4A-1D51-CE1B-259E-785272C9C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2" y="587625"/>
            <a:ext cx="10475622" cy="5698875"/>
          </a:xfrm>
        </p:spPr>
        <p:txBody>
          <a:bodyPr anchor="ctr"/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Vad betyder regional utveckling för dig? Ge exempel!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Vad karaktäriserar det regionala utvecklingsuppdraget? </a:t>
            </a:r>
            <a:b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På vilket sätt skiljer det sig från kommunal och statlig styrning </a:t>
            </a:r>
            <a:br>
              <a:rPr lang="sv-SE" sz="2000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när det gäller till exempel roll, mandat, arbetsformer?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Vad innebär det territoriella perspektivet i det regionala utvecklingsarbetet? Ge exempel!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Vad innebär </a:t>
            </a:r>
            <a:r>
              <a:rPr lang="sv-SE" sz="20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Den nationella strategin för hållbar regional utveckling</a:t>
            </a: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i din region? </a:t>
            </a:r>
            <a:b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Hur har regionen fångat upp regeringens ambitioner i den nationella strategin?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Har regionen en tydlig vision i </a:t>
            </a:r>
            <a:r>
              <a:rPr lang="sv-SE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RUS:en</a:t>
            </a: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? Är visionen tillräckligt ambitiös?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Hur uppfattas det regionala utvecklingsuppdraget i regionorganisationen? </a:t>
            </a:r>
            <a:b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Hur skulle det kunna utvecklas?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9E16CAF-C57A-DD36-13D8-B49986D39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93" y="0"/>
            <a:ext cx="2629911" cy="587625"/>
          </a:xfrm>
        </p:spPr>
        <p:txBody>
          <a:bodyPr anchor="ctr"/>
          <a:lstStyle/>
          <a:p>
            <a:pPr algn="ctr"/>
            <a:r>
              <a:rPr lang="sv-SE" sz="1600" dirty="0"/>
              <a:t>Diskutera – Kapitel 1</a:t>
            </a:r>
          </a:p>
        </p:txBody>
      </p:sp>
      <p:sp>
        <p:nvSpPr>
          <p:cNvPr id="9" name="Bild 8">
            <a:extLst>
              <a:ext uri="{FF2B5EF4-FFF2-40B4-BE49-F238E27FC236}">
                <a16:creationId xmlns:a16="http://schemas.microsoft.com/office/drawing/2014/main" id="{82014E72-7289-D156-A3ED-7F39E20DE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3076" y="382076"/>
            <a:ext cx="3089180" cy="1932513"/>
          </a:xfrm>
          <a:custGeom>
            <a:avLst/>
            <a:gdLst>
              <a:gd name="connsiteX0" fmla="*/ 2477965 w 2608384"/>
              <a:gd name="connsiteY0" fmla="*/ 0 h 2378232"/>
              <a:gd name="connsiteX1" fmla="*/ 130419 w 2608384"/>
              <a:gd name="connsiteY1" fmla="*/ 0 h 2378232"/>
              <a:gd name="connsiteX2" fmla="*/ 0 w 2608384"/>
              <a:gd name="connsiteY2" fmla="*/ 130419 h 2378232"/>
              <a:gd name="connsiteX3" fmla="*/ 0 w 2608384"/>
              <a:gd name="connsiteY3" fmla="*/ 1714629 h 2378232"/>
              <a:gd name="connsiteX4" fmla="*/ 130419 w 2608384"/>
              <a:gd name="connsiteY4" fmla="*/ 1845048 h 2378232"/>
              <a:gd name="connsiteX5" fmla="*/ 1565031 w 2608384"/>
              <a:gd name="connsiteY5" fmla="*/ 1845048 h 2378232"/>
              <a:gd name="connsiteX6" fmla="*/ 2086708 w 2608384"/>
              <a:gd name="connsiteY6" fmla="*/ 2378233 h 2378232"/>
              <a:gd name="connsiteX7" fmla="*/ 2086708 w 2608384"/>
              <a:gd name="connsiteY7" fmla="*/ 1848884 h 2378232"/>
              <a:gd name="connsiteX8" fmla="*/ 2477965 w 2608384"/>
              <a:gd name="connsiteY8" fmla="*/ 1848884 h 2378232"/>
              <a:gd name="connsiteX9" fmla="*/ 2608385 w 2608384"/>
              <a:gd name="connsiteY9" fmla="*/ 1718465 h 2378232"/>
              <a:gd name="connsiteX10" fmla="*/ 2608385 w 2608384"/>
              <a:gd name="connsiteY10" fmla="*/ 134255 h 2378232"/>
              <a:gd name="connsiteX11" fmla="*/ 2477965 w 2608384"/>
              <a:gd name="connsiteY11" fmla="*/ 0 h 237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8384" h="2378232">
                <a:moveTo>
                  <a:pt x="2477965" y="0"/>
                </a:moveTo>
                <a:lnTo>
                  <a:pt x="130419" y="0"/>
                </a:lnTo>
                <a:cubicBezTo>
                  <a:pt x="57538" y="0"/>
                  <a:pt x="0" y="61374"/>
                  <a:pt x="0" y="130419"/>
                </a:cubicBezTo>
                <a:lnTo>
                  <a:pt x="0" y="1714629"/>
                </a:lnTo>
                <a:cubicBezTo>
                  <a:pt x="0" y="1787510"/>
                  <a:pt x="57538" y="1845048"/>
                  <a:pt x="130419" y="1845048"/>
                </a:cubicBezTo>
                <a:lnTo>
                  <a:pt x="1565031" y="1845048"/>
                </a:lnTo>
                <a:lnTo>
                  <a:pt x="2086708" y="2378233"/>
                </a:lnTo>
                <a:lnTo>
                  <a:pt x="2086708" y="1848884"/>
                </a:lnTo>
                <a:lnTo>
                  <a:pt x="2477965" y="1848884"/>
                </a:lnTo>
                <a:cubicBezTo>
                  <a:pt x="2550847" y="1848884"/>
                  <a:pt x="2608385" y="1787510"/>
                  <a:pt x="2608385" y="1718465"/>
                </a:cubicBezTo>
                <a:lnTo>
                  <a:pt x="2608385" y="134255"/>
                </a:lnTo>
                <a:cubicBezTo>
                  <a:pt x="2608385" y="61374"/>
                  <a:pt x="2550847" y="0"/>
                  <a:pt x="2477965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298" cap="flat">
            <a:noFill/>
            <a:prstDash val="solid"/>
            <a:miter/>
          </a:ln>
        </p:spPr>
        <p:txBody>
          <a:bodyPr lIns="251999" tIns="72000" rIns="72000" bIns="503999" rtlCol="0" anchor="ctr"/>
          <a:lstStyle/>
          <a:p>
            <a:r>
              <a:rPr lang="sv-SE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Hur ser det ut i din region? </a:t>
            </a:r>
            <a:r>
              <a:rPr lang="sv-SE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Fundera först själv, diskutera sedan med andra!</a:t>
            </a:r>
          </a:p>
        </p:txBody>
      </p:sp>
    </p:spTree>
    <p:extLst>
      <p:ext uri="{BB962C8B-B14F-4D97-AF65-F5344CB8AC3E}">
        <p14:creationId xmlns:p14="http://schemas.microsoft.com/office/powerpoint/2010/main" val="33410323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3B7DED91-3960-4BE6-A73B-02B6D41B8667}" vid="{4FAD02D3-5FBE-4F45-B821-62A4CD37451D}"/>
    </a:ext>
  </a:extLst>
</a:theme>
</file>

<file path=ppt/theme/theme2.xml><?xml version="1.0" encoding="utf-8"?>
<a:theme xmlns:a="http://schemas.openxmlformats.org/drawingml/2006/main" name="SKL PPT Röd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3B7DED91-3960-4BE6-A73B-02B6D41B8667}" vid="{668AA341-8187-4F82-B544-AAD162FA8523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3B7DED91-3960-4BE6-A73B-02B6D41B8667}" vid="{3D675486-8EBF-4D3D-966C-B78FD55E0EF1}"/>
    </a:ext>
  </a:extLst>
</a:theme>
</file>

<file path=ppt/theme/theme4.xml><?xml version="1.0" encoding="utf-8"?>
<a:theme xmlns:a="http://schemas.openxmlformats.org/drawingml/2006/main" name="SKL PPT Mörk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3B7DED91-3960-4BE6-A73B-02B6D41B8667}" vid="{A0D6129B-60EE-4C72-9786-680079CE407D}"/>
    </a:ext>
  </a:extLst>
</a:theme>
</file>

<file path=ppt/theme/theme5.xml><?xml version="1.0" encoding="utf-8"?>
<a:theme xmlns:a="http://schemas.openxmlformats.org/drawingml/2006/main" name="SKL PPT Svar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3B7DED91-3960-4BE6-A73B-02B6D41B8667}" vid="{719A77FD-8121-4753-8975-14CBDE23EEEA}"/>
    </a:ext>
  </a:extLst>
</a:theme>
</file>

<file path=ppt/theme/theme6.xml><?xml version="1.0" encoding="utf-8"?>
<a:theme xmlns:a="http://schemas.openxmlformats.org/drawingml/2006/main" name="SKL PPT Vi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3B7DED91-3960-4BE6-A73B-02B6D41B8667}" vid="{20A7F14C-8A0D-488A-9EEC-AC622D82194E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540F62EEC7347A40E5727CB6614FA" ma:contentTypeVersion="2" ma:contentTypeDescription="Skapa ett nytt dokument." ma:contentTypeScope="" ma:versionID="f9819358f29375b9d2123cf0eb63e7d8">
  <xsd:schema xmlns:xsd="http://www.w3.org/2001/XMLSchema" xmlns:xs="http://www.w3.org/2001/XMLSchema" xmlns:p="http://schemas.microsoft.com/office/2006/metadata/properties" xmlns:ns2="cb543230-ccb1-443f-8f26-c4e581ad39b0" targetNamespace="http://schemas.microsoft.com/office/2006/metadata/properties" ma:root="true" ma:fieldsID="50fdfa63c4ae140382438183b11a2c17" ns2:_="">
    <xsd:import namespace="cb543230-ccb1-443f-8f26-c4e581ad39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43230-ccb1-443f-8f26-c4e581ad3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742E83-927E-4C7A-AAA4-DFEBFD1C65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543230-ccb1-443f-8f26-c4e581ad39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E47B40-3F24-429D-B9EA-9D89BA68D243}">
  <ds:schemaRefs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1d358615-c749-462e-b141-ebbf7cdbce9a"/>
    <ds:schemaRef ds:uri="http://schemas.microsoft.com/office/infopath/2007/PartnerControls"/>
    <ds:schemaRef ds:uri="9c950a28-eb4a-4f43-b9f9-45c02166cf8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608CB49-1EFB-43AD-968B-7D00A3DB8E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SKL PPT Gul</Template>
  <TotalTime>1658</TotalTime>
  <Words>878</Words>
  <Application>Microsoft Office PowerPoint</Application>
  <PresentationFormat>Bredbild</PresentationFormat>
  <Paragraphs>92</Paragraphs>
  <Slides>18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18</vt:i4>
      </vt:variant>
    </vt:vector>
  </HeadingPairs>
  <TitlesOfParts>
    <vt:vector size="27" baseType="lpstr">
      <vt:lpstr>Arial</vt:lpstr>
      <vt:lpstr>Calibri</vt:lpstr>
      <vt:lpstr>Symbol</vt:lpstr>
      <vt:lpstr>SKL PPT Gul</vt:lpstr>
      <vt:lpstr>SKL PPT Röd</vt:lpstr>
      <vt:lpstr>Inledningsbilder</vt:lpstr>
      <vt:lpstr>SKL PPT Mörk</vt:lpstr>
      <vt:lpstr>SKL PPT Svart</vt:lpstr>
      <vt:lpstr>SKL PPT Vit</vt:lpstr>
      <vt:lpstr>Regionen i rörelse</vt:lpstr>
      <vt:lpstr>Uppdraget är samhällsutveckling</vt:lpstr>
      <vt:lpstr>Vad handlar det om?</vt:lpstr>
      <vt:lpstr>Lag och förordning</vt:lpstr>
      <vt:lpstr>Fler uppdrag som ingår/är länkade</vt:lpstr>
      <vt:lpstr>Staten har fler sätt att styra</vt:lpstr>
      <vt:lpstr>Ett komplext uppdrag</vt:lpstr>
      <vt:lpstr>Diskutera – Kapitel 1</vt:lpstr>
      <vt:lpstr>Diskutera – Kapitel 1</vt:lpstr>
      <vt:lpstr>Regional utveckling i regionorganisationen</vt:lpstr>
      <vt:lpstr>Diskutera – Kapitel 2</vt:lpstr>
      <vt:lpstr>Diskutera – Kapitel 2</vt:lpstr>
      <vt:lpstr>Driva, leda och samordna i länet</vt:lpstr>
      <vt:lpstr>Diskutera – Kapitel 3</vt:lpstr>
      <vt:lpstr>Diskutera – Kapitel 3</vt:lpstr>
      <vt:lpstr>Agera storregionalt, nationellt och internationellt</vt:lpstr>
      <vt:lpstr>Diskutera – Kapitel 4</vt:lpstr>
      <vt:lpstr>Diskutera – Kapitel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Regionen i rörelse Att driva det regionala utvecklingsuppdraget</dc:title>
  <dc:creator>Emma Nilsson</dc:creator>
  <cp:lastModifiedBy>Mellgren Lisbet</cp:lastModifiedBy>
  <cp:revision>4</cp:revision>
  <dcterms:created xsi:type="dcterms:W3CDTF">2023-03-06T14:36:30Z</dcterms:created>
  <dcterms:modified xsi:type="dcterms:W3CDTF">2023-03-09T14:19:11Z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3645100</vt:r8>
  </property>
  <property fmtid="{D5CDD505-2E9C-101B-9397-08002B2CF9AE}" pid="3" name="ContentTypeId">
    <vt:lpwstr>0x010100718540F62EEC7347A40E5727CB6614FA</vt:lpwstr>
  </property>
</Properties>
</file>